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3" r:id="rId3"/>
    <p:sldId id="257" r:id="rId4"/>
    <p:sldId id="258" r:id="rId5"/>
    <p:sldId id="259" r:id="rId6"/>
    <p:sldId id="261" r:id="rId7"/>
    <p:sldId id="262" r:id="rId8"/>
    <p:sldId id="263" r:id="rId9"/>
    <p:sldId id="264" r:id="rId10"/>
    <p:sldId id="274" r:id="rId11"/>
    <p:sldId id="275" r:id="rId12"/>
    <p:sldId id="276" r:id="rId13"/>
    <p:sldId id="277" r:id="rId14"/>
    <p:sldId id="266" r:id="rId15"/>
    <p:sldId id="267" r:id="rId16"/>
    <p:sldId id="268" r:id="rId17"/>
    <p:sldId id="269" r:id="rId18"/>
    <p:sldId id="270"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uufuu" initials="f" lastIdx="1" clrIdx="0">
    <p:extLst>
      <p:ext uri="{19B8F6BF-5375-455C-9EA6-DF929625EA0E}">
        <p15:presenceInfo xmlns:p15="http://schemas.microsoft.com/office/powerpoint/2012/main" userId="fuufu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9759" autoAdjust="0"/>
  </p:normalViewPr>
  <p:slideViewPr>
    <p:cSldViewPr snapToGrid="0">
      <p:cViewPr varScale="1">
        <p:scale>
          <a:sx n="50" d="100"/>
          <a:sy n="50" d="100"/>
        </p:scale>
        <p:origin x="15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474427-A1D3-49E7-91F4-F37C71037389}" type="datetimeFigureOut">
              <a:rPr lang="en-US" smtClean="0"/>
              <a:t>1/5/2018</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48ED1-E76B-4194-B04C-47BCC97771E2}" type="slidenum">
              <a:rPr lang="en-US" smtClean="0"/>
              <a:t>‹#›</a:t>
            </a:fld>
            <a:endParaRPr lang="en-US"/>
          </a:p>
        </p:txBody>
      </p:sp>
    </p:spTree>
    <p:extLst>
      <p:ext uri="{BB962C8B-B14F-4D97-AF65-F5344CB8AC3E}">
        <p14:creationId xmlns:p14="http://schemas.microsoft.com/office/powerpoint/2010/main" val="2758455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Mean_squared_erro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l.facebook.com/l.php?u=http://mmlab.ie.cuhk.edu.hk/projects/SRCNN.html&amp;h=ATPUUYzWcuUpLVtz3Jw4GPXj96rTT5FAYG6tTkIsRmB4CWr2wJ6aGbT-Ad6sedsp0en-LlHP_ZIjshdEz3ESSaylQVlY4u7LtEJ7FePv6LfqrgGz4h116btyQ4EjUJYQw2qxQf5VCXhVY5D6NpWt9GUYJ8IjR7iBEaTxe-G1DPI3JCqRo9i4GRkhdrop0uVgotgTatePyzYjKpvo4pYUsu_N-axpkTGmkofM77S99guzz_B-pUeyYjKZllwD9cqzj3sKIOWVq-i5gW_pdX4mSluQjOJPL6ah9XhdbSUqmQ" TargetMode="External"/><Relationship Id="rId5" Type="http://schemas.openxmlformats.org/officeDocument/2006/relationships/hyperlink" Target="https://l.facebook.com/l.php?u=https://en.wikipedia.org/wiki/Bicubic_interpolation&amp;h=ATN2KbwS4w0uZ84nBQIDy0sWGdQPvPZFN5CBXJPci4ErKyoYG43Xsp07-Hh6VzuE52gaZNP3EXojGIkpzU18nt7iz8_OBWdqLEhT9buN22DP78ILN1rPv6VdEIKlJUsyg1Co3cljzKTmLMwQWr0MIWJluJF972bF2ea7egAotUt5-22G3PDXl-VMz4Yut2C-BJJ5hoHWmAqXwXl91GqmYRGTb5VbTvowZoblnkkrzw4iy4p93FMgFrnlP0HcvFZGj3tyn1RGOKb3Mk90iplbIqm2jHSVEroWeVV3fKJt4A" TargetMode="External"/><Relationship Id="rId4" Type="http://schemas.openxmlformats.org/officeDocument/2006/relationships/hyperlink" Target="https://l.facebook.com/l.php?u=http://www.vision.ee.ethz.ch/ntire17/&amp;h=ATPt-XekKQiXlEvmpXiE56cj6qQWmoHDr4wO_WqjnObsgWo6z9MGWR4l1w3dkdXzaJz8RPWQSpeYq84HIVohVA8yyJ5ZNP-eG6HpChkfqzZgiYfDbKiYLt_IzIwzBBK_2KDmldpSvKnKknxpK2H65YLTDeYbPMqPrdneTB6D6h9O8W00tLHUMPjkkc8pyRR0vrz2f-XweZHZWd55KjpIwiPVTNdiPaMXDTZm8Rowih8Am7IJJzYgwkKciSXxawTdCLTwhAZ67mnSRt0UdoZzp0CAQfS8_kaYQ-jp-vj-3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10"/>
          </p:nvPr>
        </p:nvSpPr>
        <p:spPr/>
        <p:txBody>
          <a:bodyPr/>
          <a:lstStyle/>
          <a:p>
            <a:fld id="{45D48ED1-E76B-4194-B04C-47BCC97771E2}" type="slidenum">
              <a:rPr lang="en-US" smtClean="0"/>
              <a:t>2</a:t>
            </a:fld>
            <a:endParaRPr lang="en-US"/>
          </a:p>
        </p:txBody>
      </p:sp>
    </p:spTree>
    <p:extLst>
      <p:ext uri="{BB962C8B-B14F-4D97-AF65-F5344CB8AC3E}">
        <p14:creationId xmlns:p14="http://schemas.microsoft.com/office/powerpoint/2010/main" val="1228200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 chúng ta đã biết để huấn luyện bất cứ mô hình học máy nào ta cần phải có hàm mục tiêu, một cách nôm na là một tiêu chí để đối tượng huấn luyện biết nó tốt tới đâu và nên cải tiến theo hướng nào. Loss function luôn là tâm điểm trong học máy.</a:t>
            </a:r>
          </a:p>
          <a:p>
            <a:endParaRPr lang="vi-VN" dirty="0"/>
          </a:p>
          <a:p>
            <a:r>
              <a:rPr lang="vi-VN" dirty="0"/>
              <a:t>Tuy nhiên với học không giám sát, chúng ta không có nhãn, chúng ta không biết chúng ta hướng tới cái gì. Rất khó</a:t>
            </a:r>
            <a:r>
              <a:rPr lang="vi-VN" baseline="0" dirty="0"/>
              <a:t> để biết liệu mạng sinh đã sản xuất ra ouput tốt hay chưa, nếu chưa tốt thì cải tiến thế nào. Cự đại hoá sự hợp lý không dùng được trong GAN (chí ít là theo cách trực tiếp) vì GAN không mô hình hoá hàm phân bố, do đó rất khó để ước lượng likelihood.</a:t>
            </a:r>
          </a:p>
          <a:p>
            <a:endParaRPr lang="vi-VN" baseline="0" dirty="0"/>
          </a:p>
          <a:p>
            <a:r>
              <a:rPr lang="vi-VN" dirty="0"/>
              <a:t>Để khắc phục điều này GAN đưa ra ý tưởng Discriminator nhằm tạo ra tín hiệu giúp đào tạo Generator.</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11</a:t>
            </a:fld>
            <a:endParaRPr lang="en-US"/>
          </a:p>
        </p:txBody>
      </p:sp>
    </p:spTree>
    <p:extLst>
      <p:ext uri="{BB962C8B-B14F-4D97-AF65-F5344CB8AC3E}">
        <p14:creationId xmlns:p14="http://schemas.microsoft.com/office/powerpoint/2010/main" val="136053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 đã đề cập nhiệm vụ của Discriminator là giúp generator biết mình đã tiến bộ đến đâu, nói cách khác output của generator thật tới mức nào, gần với phân bố mục tiêu ra sao?</a:t>
            </a:r>
          </a:p>
          <a:p>
            <a:endParaRPr lang="vi-VN" dirty="0"/>
          </a:p>
          <a:p>
            <a:r>
              <a:rPr lang="vi-VN" dirty="0"/>
              <a:t>Do đó Discriminator được thiết kế đơn giản là một hàm đánh giá mức độ thật của một sample hoặc lấy từ dữ liệu huấn luyện hoặc sinh ra từ hàm generator.</a:t>
            </a:r>
          </a:p>
          <a:p>
            <a:r>
              <a:rPr lang="vi-VN" dirty="0"/>
              <a:t>Input của nó là một sample, output của nó đơn giản là xác suất sample x là thật (tức là được sample từ phân bố mục tiêu)</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12</a:t>
            </a:fld>
            <a:endParaRPr lang="en-US"/>
          </a:p>
        </p:txBody>
      </p:sp>
    </p:spTree>
    <p:extLst>
      <p:ext uri="{BB962C8B-B14F-4D97-AF65-F5344CB8AC3E}">
        <p14:creationId xmlns:p14="http://schemas.microsoft.com/office/powerpoint/2010/main" val="4250514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hợp 2 thành phần lại chúng ta sẽ có 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13</a:t>
            </a:fld>
            <a:endParaRPr lang="en-US"/>
          </a:p>
        </p:txBody>
      </p:sp>
    </p:spTree>
    <p:extLst>
      <p:ext uri="{BB962C8B-B14F-4D97-AF65-F5344CB8AC3E}">
        <p14:creationId xmlns:p14="http://schemas.microsoft.com/office/powerpoint/2010/main" val="3348853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Đào tạo đối kháng (hay huấn luyện đối kháng) là chơi một trò chơi có 2 người chơi, cụ thể ở đây là cuộc chiến giữa Discriminator D và Generator G. </a:t>
            </a:r>
          </a:p>
          <a:p>
            <a:endParaRPr lang="vi-VN" dirty="0"/>
          </a:p>
          <a:p>
            <a:r>
              <a:rPr lang="vi-VN" dirty="0"/>
              <a:t>Discriminator D cố gắng để phân biệt một sample đến từ phân bố dữ liệu hay một sample được sinh ra bởi Generator G. Trong khi đó Generator G nỗ lực để đánh lừa Discriminator D bằng cách cố gắng để sinh ra các sample khó để D có thể phân biệt là thật hay giả.</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14</a:t>
            </a:fld>
            <a:endParaRPr lang="en-US"/>
          </a:p>
        </p:txBody>
      </p:sp>
    </p:spTree>
    <p:extLst>
      <p:ext uri="{BB962C8B-B14F-4D97-AF65-F5344CB8AC3E}">
        <p14:creationId xmlns:p14="http://schemas.microsoft.com/office/powerpoint/2010/main" val="329243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15</a:t>
            </a:fld>
            <a:endParaRPr lang="en-US"/>
          </a:p>
        </p:txBody>
      </p:sp>
    </p:spTree>
    <p:extLst>
      <p:ext uri="{BB962C8B-B14F-4D97-AF65-F5344CB8AC3E}">
        <p14:creationId xmlns:p14="http://schemas.microsoft.com/office/powerpoint/2010/main" val="3723797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16</a:t>
            </a:fld>
            <a:endParaRPr lang="en-US"/>
          </a:p>
        </p:txBody>
      </p:sp>
    </p:spTree>
    <p:extLst>
      <p:ext uri="{BB962C8B-B14F-4D97-AF65-F5344CB8AC3E}">
        <p14:creationId xmlns:p14="http://schemas.microsoft.com/office/powerpoint/2010/main" val="2581324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Run demo</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17</a:t>
            </a:fld>
            <a:endParaRPr lang="en-US"/>
          </a:p>
        </p:txBody>
      </p:sp>
    </p:spTree>
    <p:extLst>
      <p:ext uri="{BB962C8B-B14F-4D97-AF65-F5344CB8AC3E}">
        <p14:creationId xmlns:p14="http://schemas.microsoft.com/office/powerpoint/2010/main" val="2417969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Vanilla -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Gans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Discriminator</a:t>
            </a:r>
            <a:r>
              <a:rPr lang="vi-VN" sz="1200" kern="1200" dirty="0">
                <a:solidFill>
                  <a:schemeClr val="tx1"/>
                </a:solidFill>
                <a:effectLst/>
                <a:latin typeface="+mn-lt"/>
                <a:ea typeface="+mn-ea"/>
                <a:cs typeface="+mn-cs"/>
              </a:rPr>
              <a:t> D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Generator</a:t>
            </a:r>
            <a:r>
              <a:rPr lang="vi-VN" sz="1200" kern="1200" dirty="0">
                <a:solidFill>
                  <a:schemeClr val="tx1"/>
                </a:solidFill>
                <a:effectLst/>
                <a:latin typeface="+mn-lt"/>
                <a:ea typeface="+mn-ea"/>
                <a:cs typeface="+mn-cs"/>
              </a:rPr>
              <a:t> G. </a:t>
            </a:r>
            <a:r>
              <a:rPr lang="vi-VN" sz="1200" kern="1200" dirty="0" err="1">
                <a:solidFill>
                  <a:schemeClr val="tx1"/>
                </a:solidFill>
                <a:effectLst/>
                <a:latin typeface="+mn-lt"/>
                <a:ea typeface="+mn-ea"/>
                <a:cs typeface="+mn-cs"/>
              </a:rPr>
              <a:t>Discriminator</a:t>
            </a:r>
            <a:r>
              <a:rPr lang="vi-VN" sz="1200" kern="1200" dirty="0">
                <a:solidFill>
                  <a:schemeClr val="tx1"/>
                </a:solidFill>
                <a:effectLst/>
                <a:latin typeface="+mn-lt"/>
                <a:ea typeface="+mn-ea"/>
                <a:cs typeface="+mn-cs"/>
              </a:rPr>
              <a:t> D </a:t>
            </a:r>
            <a:r>
              <a:rPr lang="vi-VN" sz="1200" kern="1200" dirty="0" err="1">
                <a:solidFill>
                  <a:schemeClr val="tx1"/>
                </a:solidFill>
                <a:effectLst/>
                <a:latin typeface="+mn-lt"/>
                <a:ea typeface="+mn-ea"/>
                <a:cs typeface="+mn-cs"/>
              </a:rPr>
              <a:t>cố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gắng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biệt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đến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từ</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hay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sinh ra </a:t>
            </a:r>
            <a:r>
              <a:rPr lang="vi-VN" sz="1200" kern="1200" dirty="0" err="1">
                <a:solidFill>
                  <a:schemeClr val="tx1"/>
                </a:solidFill>
                <a:effectLst/>
                <a:latin typeface="+mn-lt"/>
                <a:ea typeface="+mn-ea"/>
                <a:cs typeface="+mn-cs"/>
              </a:rPr>
              <a:t>bởi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Generator</a:t>
            </a:r>
            <a:r>
              <a:rPr lang="vi-VN" sz="1200" kern="1200" dirty="0">
                <a:solidFill>
                  <a:schemeClr val="tx1"/>
                </a:solidFill>
                <a:effectLst/>
                <a:latin typeface="+mn-lt"/>
                <a:ea typeface="+mn-ea"/>
                <a:cs typeface="+mn-cs"/>
              </a:rPr>
              <a:t> G. Trong khi </a:t>
            </a:r>
            <a:r>
              <a:rPr lang="vi-VN" sz="1200" kern="1200" dirty="0" err="1">
                <a:solidFill>
                  <a:schemeClr val="tx1"/>
                </a:solidFill>
                <a:effectLst/>
                <a:latin typeface="+mn-lt"/>
                <a:ea typeface="+mn-ea"/>
                <a:cs typeface="+mn-cs"/>
              </a:rPr>
              <a:t>đó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Generator</a:t>
            </a:r>
            <a:r>
              <a:rPr lang="vi-VN" sz="1200" kern="1200" dirty="0">
                <a:solidFill>
                  <a:schemeClr val="tx1"/>
                </a:solidFill>
                <a:effectLst/>
                <a:latin typeface="+mn-lt"/>
                <a:ea typeface="+mn-ea"/>
                <a:cs typeface="+mn-cs"/>
              </a:rPr>
              <a:t> G </a:t>
            </a:r>
            <a:r>
              <a:rPr lang="vi-VN" sz="1200" kern="1200" dirty="0" err="1">
                <a:solidFill>
                  <a:schemeClr val="tx1"/>
                </a:solidFill>
                <a:effectLst/>
                <a:latin typeface="+mn-lt"/>
                <a:ea typeface="+mn-ea"/>
                <a:cs typeface="+mn-cs"/>
              </a:rPr>
              <a:t>nỗ</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lực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đánh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lừa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Discriminator</a:t>
            </a:r>
            <a:r>
              <a:rPr lang="vi-VN" sz="1200" kern="1200" dirty="0">
                <a:solidFill>
                  <a:schemeClr val="tx1"/>
                </a:solidFill>
                <a:effectLst/>
                <a:latin typeface="+mn-lt"/>
                <a:ea typeface="+mn-ea"/>
                <a:cs typeface="+mn-cs"/>
              </a:rPr>
              <a:t> D </a:t>
            </a:r>
            <a:r>
              <a:rPr lang="vi-VN" sz="1200" kern="1200" dirty="0" err="1">
                <a:solidFill>
                  <a:schemeClr val="tx1"/>
                </a:solidFill>
                <a:effectLst/>
                <a:latin typeface="+mn-lt"/>
                <a:ea typeface="+mn-ea"/>
                <a:cs typeface="+mn-cs"/>
              </a:rPr>
              <a:t>bằng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gắng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sinh ra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mẫu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D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biệt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thật</a:t>
            </a:r>
            <a:r>
              <a:rPr lang="vi-VN" sz="1200" kern="1200" dirty="0">
                <a:solidFill>
                  <a:schemeClr val="tx1"/>
                </a:solidFill>
                <a:effectLst/>
                <a:latin typeface="+mn-lt"/>
                <a:ea typeface="+mn-ea"/>
                <a:cs typeface="+mn-cs"/>
              </a:rPr>
              <a:t> hay </a:t>
            </a:r>
            <a:r>
              <a:rPr lang="vi-VN" sz="1200" kern="1200" dirty="0" err="1">
                <a:solidFill>
                  <a:schemeClr val="tx1"/>
                </a:solidFill>
                <a:effectLst/>
                <a:latin typeface="+mn-lt"/>
                <a:ea typeface="+mn-ea"/>
                <a:cs typeface="+mn-cs"/>
              </a:rPr>
              <a:t>giả</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CGAN - </a:t>
            </a:r>
            <a:r>
              <a:rPr lang="en-US" sz="1200" kern="1200" dirty="0">
                <a:solidFill>
                  <a:schemeClr val="tx1"/>
                </a:solidFill>
                <a:effectLst/>
                <a:latin typeface="+mn-lt"/>
                <a:ea typeface="+mn-ea"/>
                <a:cs typeface="+mn-cs"/>
              </a:rPr>
              <a:t>Ý </a:t>
            </a:r>
            <a:r>
              <a:rPr lang="en-US" sz="1200" kern="1200" dirty="0" err="1">
                <a:solidFill>
                  <a:schemeClr val="tx1"/>
                </a:solidFill>
                <a:effectLst/>
                <a:latin typeface="+mn-lt"/>
                <a:ea typeface="+mn-ea"/>
                <a:cs typeface="+mn-cs"/>
              </a:rPr>
              <a:t>tưởng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CGAN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bổ</a:t>
            </a:r>
            <a:r>
              <a:rPr lang="vi-VN" sz="1200" kern="1200" dirty="0">
                <a:solidFill>
                  <a:schemeClr val="tx1"/>
                </a:solidFill>
                <a:effectLst/>
                <a:latin typeface="+mn-lt"/>
                <a:ea typeface="+mn-ea"/>
                <a:cs typeface="+mn-cs"/>
              </a:rPr>
              <a:t> sung </a:t>
            </a:r>
            <a:r>
              <a:rPr lang="vi-VN" sz="1200" kern="1200" dirty="0" err="1">
                <a:solidFill>
                  <a:schemeClr val="tx1"/>
                </a:solidFill>
                <a:effectLst/>
                <a:latin typeface="+mn-lt"/>
                <a:ea typeface="+mn-ea"/>
                <a:cs typeface="+mn-cs"/>
              </a:rPr>
              <a:t>thuộc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tính</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Vanilla</a:t>
            </a:r>
            <a:r>
              <a:rPr lang="vi-V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GAN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2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generator G(z)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discriminator D(x). </a:t>
            </a:r>
            <a:r>
              <a:rPr lang="en-US" sz="1200" kern="1200" dirty="0" err="1">
                <a:solidFill>
                  <a:schemeClr val="tx1"/>
                </a:solidFill>
                <a:effectLst/>
                <a:latin typeface="+mn-lt"/>
                <a:ea typeface="+mn-ea"/>
                <a:cs typeface="+mn-cs"/>
              </a:rPr>
              <a:t>Bây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muốn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vector </a:t>
            </a:r>
            <a:r>
              <a:rPr lang="vi-VN" sz="1200" kern="1200" dirty="0">
                <a:solidFill>
                  <a:schemeClr val="tx1"/>
                </a:solidFill>
                <a:effectLst/>
                <a:latin typeface="+mn-lt"/>
                <a:ea typeface="+mn-ea"/>
                <a:cs typeface="+mn-cs"/>
              </a:rPr>
              <a:t>c (</a:t>
            </a:r>
            <a:r>
              <a:rPr lang="vi-VN" sz="1200" kern="1200" dirty="0" err="1">
                <a:solidFill>
                  <a:schemeClr val="tx1"/>
                </a:solidFill>
                <a:effectLst/>
                <a:latin typeface="+mn-lt"/>
                <a:ea typeface="+mn-ea"/>
                <a:cs typeface="+mn-cs"/>
              </a:rPr>
              <a:t>đặc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lớp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đưa</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hai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Do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G(z, c)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D(</a:t>
            </a:r>
            <a:r>
              <a:rPr lang="en-US" sz="1200" kern="1200" dirty="0" err="1">
                <a:solidFill>
                  <a:schemeClr val="tx1"/>
                </a:solidFill>
                <a:effectLst/>
                <a:latin typeface="+mn-lt"/>
                <a:ea typeface="+mn-ea"/>
                <a:cs typeface="+mn-cs"/>
              </a:rPr>
              <a:t>x,c</a:t>
            </a:r>
            <a:r>
              <a:rPr lang="en-US" sz="1200" kern="1200" dirty="0">
                <a:solidFill>
                  <a:schemeClr val="tx1"/>
                </a:solidFill>
                <a:effectLst/>
                <a:latin typeface="+mn-lt"/>
                <a:ea typeface="+mn-ea"/>
                <a:cs typeface="+mn-cs"/>
              </a:rPr>
              <a:t>)</a:t>
            </a:r>
          </a:p>
          <a:p>
            <a:r>
              <a:rPr lang="en-US" dirty="0"/>
              <a:t>AC-GAN - </a:t>
            </a:r>
            <a:r>
              <a:rPr lang="vi-VN" dirty="0"/>
              <a:t>Trong </a:t>
            </a:r>
            <a:r>
              <a:rPr lang="vi-VN" dirty="0" err="1"/>
              <a:t>tiếp</a:t>
            </a:r>
            <a:r>
              <a:rPr lang="vi-VN" dirty="0"/>
              <a:t> </a:t>
            </a:r>
            <a:r>
              <a:rPr lang="vi-VN" dirty="0" err="1"/>
              <a:t>cận</a:t>
            </a:r>
            <a:r>
              <a:rPr lang="vi-VN" dirty="0"/>
              <a:t> </a:t>
            </a:r>
            <a:r>
              <a:rPr lang="vi-VN" dirty="0" err="1"/>
              <a:t>này</a:t>
            </a:r>
            <a:r>
              <a:rPr lang="vi-VN" dirty="0"/>
              <a:t>, </a:t>
            </a:r>
            <a:r>
              <a:rPr lang="vi-VN" dirty="0" err="1"/>
              <a:t>Odena</a:t>
            </a:r>
            <a:r>
              <a:rPr lang="vi-VN" dirty="0"/>
              <a:t> </a:t>
            </a:r>
            <a:r>
              <a:rPr lang="vi-VN" dirty="0" err="1"/>
              <a:t>và</a:t>
            </a:r>
            <a:r>
              <a:rPr lang="vi-VN" dirty="0"/>
              <a:t> </a:t>
            </a:r>
            <a:r>
              <a:rPr lang="vi-VN" dirty="0" err="1"/>
              <a:t>đồng</a:t>
            </a:r>
            <a:r>
              <a:rPr lang="vi-VN" dirty="0"/>
              <a:t> </a:t>
            </a:r>
            <a:r>
              <a:rPr lang="vi-VN" dirty="0" err="1"/>
              <a:t>nghiệp</a:t>
            </a:r>
            <a:r>
              <a:rPr lang="vi-VN" dirty="0"/>
              <a:t> </a:t>
            </a:r>
            <a:r>
              <a:rPr lang="vi-VN" dirty="0" err="1"/>
              <a:t>buộc</a:t>
            </a:r>
            <a:r>
              <a:rPr lang="vi-VN" dirty="0"/>
              <a:t> </a:t>
            </a:r>
            <a:r>
              <a:rPr lang="vi-VN" dirty="0" err="1"/>
              <a:t>discriminator</a:t>
            </a:r>
            <a:r>
              <a:rPr lang="vi-VN" dirty="0"/>
              <a:t> không </a:t>
            </a:r>
            <a:r>
              <a:rPr lang="vi-VN" dirty="0" err="1"/>
              <a:t>chỉ</a:t>
            </a:r>
            <a:r>
              <a:rPr lang="vi-VN" dirty="0"/>
              <a:t> </a:t>
            </a:r>
            <a:r>
              <a:rPr lang="vi-VN" dirty="0" err="1"/>
              <a:t>xác</a:t>
            </a:r>
            <a:r>
              <a:rPr lang="vi-VN" dirty="0"/>
              <a:t> </a:t>
            </a:r>
            <a:r>
              <a:rPr lang="vi-VN" dirty="0" err="1"/>
              <a:t>định</a:t>
            </a:r>
            <a:r>
              <a:rPr lang="vi-VN" dirty="0"/>
              <a:t> </a:t>
            </a:r>
            <a:r>
              <a:rPr lang="vi-VN" dirty="0" err="1"/>
              <a:t>ảnh</a:t>
            </a:r>
            <a:r>
              <a:rPr lang="vi-VN" dirty="0"/>
              <a:t> </a:t>
            </a:r>
            <a:r>
              <a:rPr lang="vi-VN" dirty="0" err="1"/>
              <a:t>nhận</a:t>
            </a:r>
            <a:r>
              <a:rPr lang="vi-VN" dirty="0"/>
              <a:t> </a:t>
            </a:r>
            <a:r>
              <a:rPr lang="vi-VN" dirty="0" err="1"/>
              <a:t>được</a:t>
            </a:r>
            <a:r>
              <a:rPr lang="vi-VN" dirty="0"/>
              <a:t> </a:t>
            </a:r>
            <a:r>
              <a:rPr lang="vi-VN" dirty="0" err="1"/>
              <a:t>là</a:t>
            </a:r>
            <a:r>
              <a:rPr lang="vi-VN" dirty="0"/>
              <a:t> </a:t>
            </a:r>
            <a:r>
              <a:rPr lang="vi-VN" dirty="0" err="1"/>
              <a:t>thực</a:t>
            </a:r>
            <a:r>
              <a:rPr lang="vi-VN" dirty="0"/>
              <a:t> hay </a:t>
            </a:r>
            <a:r>
              <a:rPr lang="vi-VN" dirty="0" err="1"/>
              <a:t>giả</a:t>
            </a:r>
            <a:r>
              <a:rPr lang="vi-VN" dirty="0"/>
              <a:t> </a:t>
            </a:r>
            <a:r>
              <a:rPr lang="vi-VN" dirty="0" err="1"/>
              <a:t>mà</a:t>
            </a:r>
            <a:r>
              <a:rPr lang="vi-VN" dirty="0"/>
              <a:t> </a:t>
            </a:r>
            <a:r>
              <a:rPr lang="vi-VN" dirty="0" err="1"/>
              <a:t>còn</a:t>
            </a:r>
            <a:r>
              <a:rPr lang="vi-VN" dirty="0"/>
              <a:t> </a:t>
            </a:r>
            <a:r>
              <a:rPr lang="vi-VN" dirty="0" err="1"/>
              <a:t>có</a:t>
            </a:r>
            <a:r>
              <a:rPr lang="vi-VN" dirty="0"/>
              <a:t> </a:t>
            </a:r>
            <a:r>
              <a:rPr lang="vi-VN" dirty="0" err="1"/>
              <a:t>khả</a:t>
            </a:r>
            <a:r>
              <a:rPr lang="vi-VN" dirty="0"/>
              <a:t> năng </a:t>
            </a:r>
            <a:r>
              <a:rPr lang="vi-VN" dirty="0" err="1"/>
              <a:t>nhận</a:t>
            </a:r>
            <a:r>
              <a:rPr lang="vi-VN" dirty="0"/>
              <a:t> </a:t>
            </a:r>
            <a:r>
              <a:rPr lang="vi-VN" dirty="0" err="1"/>
              <a:t>diện</a:t>
            </a:r>
            <a:r>
              <a:rPr lang="vi-VN" dirty="0"/>
              <a:t> </a:t>
            </a:r>
            <a:r>
              <a:rPr lang="vi-VN" dirty="0" err="1"/>
              <a:t>ảnh</a:t>
            </a:r>
            <a:r>
              <a:rPr lang="vi-VN" dirty="0"/>
              <a:t> </a:t>
            </a:r>
            <a:r>
              <a:rPr lang="vi-VN" dirty="0" err="1"/>
              <a:t>thuộc</a:t>
            </a:r>
            <a:r>
              <a:rPr lang="vi-VN" dirty="0"/>
              <a:t> </a:t>
            </a:r>
            <a:r>
              <a:rPr lang="vi-VN" dirty="0" err="1"/>
              <a:t>lớp</a:t>
            </a:r>
            <a:r>
              <a:rPr lang="vi-VN" dirty="0"/>
              <a:t> </a:t>
            </a:r>
            <a:r>
              <a:rPr lang="vi-VN" dirty="0" err="1"/>
              <a:t>nào</a:t>
            </a:r>
            <a:r>
              <a:rPr lang="vi-VN" dirty="0"/>
              <a:t>. </a:t>
            </a:r>
            <a:r>
              <a:rPr lang="vi-VN" dirty="0" err="1"/>
              <a:t>Generator</a:t>
            </a:r>
            <a:r>
              <a:rPr lang="vi-VN" dirty="0"/>
              <a:t> </a:t>
            </a:r>
            <a:r>
              <a:rPr lang="vi-VN" dirty="0" err="1"/>
              <a:t>nhận</a:t>
            </a:r>
            <a:r>
              <a:rPr lang="vi-VN" dirty="0"/>
              <a:t> </a:t>
            </a:r>
            <a:r>
              <a:rPr lang="vi-VN" dirty="0" err="1"/>
              <a:t>input</a:t>
            </a:r>
            <a:r>
              <a:rPr lang="vi-VN" dirty="0"/>
              <a:t> </a:t>
            </a:r>
            <a:r>
              <a:rPr lang="vi-VN" dirty="0" err="1"/>
              <a:t>là</a:t>
            </a:r>
            <a:r>
              <a:rPr lang="vi-VN" dirty="0"/>
              <a:t> </a:t>
            </a:r>
            <a:r>
              <a:rPr lang="vi-VN" dirty="0" err="1"/>
              <a:t>nhiễu</a:t>
            </a:r>
            <a:r>
              <a:rPr lang="vi-VN" dirty="0"/>
              <a:t> z </a:t>
            </a:r>
            <a:r>
              <a:rPr lang="vi-VN" dirty="0" err="1"/>
              <a:t>và</a:t>
            </a:r>
            <a:r>
              <a:rPr lang="vi-VN" dirty="0"/>
              <a:t> </a:t>
            </a:r>
            <a:r>
              <a:rPr lang="vi-VN" dirty="0" err="1"/>
              <a:t>lớp</a:t>
            </a:r>
            <a:r>
              <a:rPr lang="vi-VN" dirty="0"/>
              <a:t> c </a:t>
            </a:r>
            <a:r>
              <a:rPr lang="vi-VN" dirty="0" err="1"/>
              <a:t>để</a:t>
            </a:r>
            <a:r>
              <a:rPr lang="vi-VN" dirty="0"/>
              <a:t> sinh ra </a:t>
            </a:r>
            <a:r>
              <a:rPr lang="vi-VN" dirty="0" err="1"/>
              <a:t>một</a:t>
            </a:r>
            <a:r>
              <a:rPr lang="vi-VN" dirty="0"/>
              <a:t> </a:t>
            </a:r>
            <a:r>
              <a:rPr lang="vi-VN" dirty="0" err="1"/>
              <a:t>fake</a:t>
            </a:r>
            <a:r>
              <a:rPr lang="vi-VN" dirty="0"/>
              <a:t> </a:t>
            </a:r>
            <a:r>
              <a:rPr lang="vi-VN" dirty="0" err="1"/>
              <a:t>sample</a:t>
            </a:r>
            <a:r>
              <a:rPr lang="vi-VN" dirty="0"/>
              <a:t> </a:t>
            </a:r>
            <a:r>
              <a:rPr lang="vi-VN" dirty="0" err="1"/>
              <a:t>x</a:t>
            </a:r>
            <a:r>
              <a:rPr lang="vi-VN" baseline="-25000" dirty="0" err="1"/>
              <a:t>fake</a:t>
            </a:r>
            <a:r>
              <a:rPr lang="vi-VN" dirty="0"/>
              <a:t> . </a:t>
            </a:r>
            <a:r>
              <a:rPr lang="vi-VN" dirty="0" err="1"/>
              <a:t>x</a:t>
            </a:r>
            <a:r>
              <a:rPr lang="vi-VN" baseline="-25000" dirty="0" err="1"/>
              <a:t>fake</a:t>
            </a:r>
            <a:r>
              <a:rPr lang="vi-VN" baseline="-25000" dirty="0"/>
              <a:t> </a:t>
            </a:r>
            <a:r>
              <a:rPr lang="vi-VN" baseline="0" dirty="0"/>
              <a:t> </a:t>
            </a:r>
            <a:r>
              <a:rPr lang="vi-VN" baseline="0" dirty="0" err="1"/>
              <a:t>chỉ</a:t>
            </a:r>
            <a:r>
              <a:rPr lang="vi-VN" baseline="0" dirty="0"/>
              <a:t> </a:t>
            </a:r>
            <a:r>
              <a:rPr lang="vi-VN" baseline="0" dirty="0" err="1"/>
              <a:t>nhằm</a:t>
            </a:r>
            <a:r>
              <a:rPr lang="vi-VN" baseline="0" dirty="0"/>
              <a:t> </a:t>
            </a:r>
            <a:r>
              <a:rPr lang="vi-VN" baseline="0" dirty="0" err="1"/>
              <a:t>mục</a:t>
            </a:r>
            <a:r>
              <a:rPr lang="vi-VN" baseline="0" dirty="0"/>
              <a:t> </a:t>
            </a:r>
            <a:r>
              <a:rPr lang="vi-VN" baseline="0" dirty="0" err="1"/>
              <a:t>đích</a:t>
            </a:r>
            <a:r>
              <a:rPr lang="vi-VN" baseline="0" dirty="0"/>
              <a:t> </a:t>
            </a:r>
            <a:r>
              <a:rPr lang="vi-VN" baseline="0" dirty="0" err="1"/>
              <a:t>lừa</a:t>
            </a:r>
            <a:r>
              <a:rPr lang="vi-VN" baseline="0" dirty="0"/>
              <a:t> </a:t>
            </a:r>
            <a:r>
              <a:rPr lang="vi-VN" baseline="0" dirty="0" err="1"/>
              <a:t>discriminator</a:t>
            </a:r>
            <a:r>
              <a:rPr lang="vi-VN" baseline="0" dirty="0"/>
              <a:t> </a:t>
            </a:r>
            <a:r>
              <a:rPr lang="vi-VN" baseline="0" dirty="0" err="1"/>
              <a:t>nhận</a:t>
            </a:r>
            <a:r>
              <a:rPr lang="vi-VN" baseline="0" dirty="0"/>
              <a:t> </a:t>
            </a:r>
            <a:r>
              <a:rPr lang="vi-VN" baseline="0" dirty="0" err="1"/>
              <a:t>nhầm</a:t>
            </a:r>
            <a:r>
              <a:rPr lang="vi-VN" baseline="0" dirty="0"/>
              <a:t> </a:t>
            </a:r>
            <a:r>
              <a:rPr lang="vi-VN" baseline="0" dirty="0" err="1"/>
              <a:t>là</a:t>
            </a:r>
            <a:r>
              <a:rPr lang="vi-VN" baseline="0" dirty="0"/>
              <a:t> </a:t>
            </a:r>
            <a:r>
              <a:rPr lang="vi-VN" baseline="0" dirty="0" err="1"/>
              <a:t>ảnh</a:t>
            </a:r>
            <a:r>
              <a:rPr lang="vi-VN" baseline="0" dirty="0"/>
              <a:t> </a:t>
            </a:r>
            <a:r>
              <a:rPr lang="vi-VN" baseline="0" dirty="0" err="1"/>
              <a:t>thực</a:t>
            </a:r>
            <a:r>
              <a:rPr lang="vi-VN" baseline="0" dirty="0"/>
              <a:t> nhưng không </a:t>
            </a:r>
            <a:r>
              <a:rPr lang="vi-VN" baseline="0" dirty="0" err="1"/>
              <a:t>đánh</a:t>
            </a:r>
            <a:r>
              <a:rPr lang="vi-VN" baseline="0" dirty="0"/>
              <a:t> </a:t>
            </a:r>
            <a:r>
              <a:rPr lang="vi-VN" baseline="0" dirty="0" err="1"/>
              <a:t>lừa</a:t>
            </a:r>
            <a:r>
              <a:rPr lang="vi-VN" baseline="0" dirty="0"/>
              <a:t> </a:t>
            </a:r>
            <a:r>
              <a:rPr lang="vi-VN" baseline="0" dirty="0" err="1"/>
              <a:t>discriminator</a:t>
            </a:r>
            <a:r>
              <a:rPr lang="vi-VN" baseline="0" dirty="0"/>
              <a:t> </a:t>
            </a:r>
            <a:r>
              <a:rPr lang="vi-VN" baseline="0" dirty="0" err="1"/>
              <a:t>nhận</a:t>
            </a:r>
            <a:r>
              <a:rPr lang="vi-VN" baseline="0" dirty="0"/>
              <a:t> </a:t>
            </a:r>
            <a:r>
              <a:rPr lang="vi-VN" baseline="0" dirty="0" err="1"/>
              <a:t>nhầm</a:t>
            </a:r>
            <a:r>
              <a:rPr lang="vi-VN" baseline="0" dirty="0"/>
              <a:t> </a:t>
            </a:r>
            <a:r>
              <a:rPr lang="vi-VN" baseline="0" dirty="0" err="1"/>
              <a:t>lớp</a:t>
            </a:r>
            <a:r>
              <a:rPr lang="vi-VN" baseline="0" dirty="0"/>
              <a:t>. Do </a:t>
            </a:r>
            <a:r>
              <a:rPr lang="vi-VN" baseline="0" dirty="0" err="1"/>
              <a:t>đó</a:t>
            </a:r>
            <a:r>
              <a:rPr lang="vi-VN" baseline="0" dirty="0"/>
              <a:t> khi </a:t>
            </a:r>
            <a:r>
              <a:rPr lang="vi-VN" baseline="0" dirty="0" err="1"/>
              <a:t>training</a:t>
            </a:r>
            <a:r>
              <a:rPr lang="vi-VN" baseline="0" dirty="0"/>
              <a:t>, </a:t>
            </a:r>
            <a:r>
              <a:rPr lang="vi-VN" baseline="0" dirty="0" err="1"/>
              <a:t>Discriminator</a:t>
            </a:r>
            <a:r>
              <a:rPr lang="vi-VN" baseline="0" dirty="0"/>
              <a:t> </a:t>
            </a:r>
            <a:r>
              <a:rPr lang="vi-VN" baseline="0" dirty="0" err="1"/>
              <a:t>được</a:t>
            </a:r>
            <a:r>
              <a:rPr lang="vi-VN" baseline="0" dirty="0"/>
              <a:t> </a:t>
            </a:r>
            <a:r>
              <a:rPr lang="vi-VN" baseline="0" dirty="0" err="1"/>
              <a:t>train</a:t>
            </a:r>
            <a:r>
              <a:rPr lang="vi-VN" baseline="0" dirty="0"/>
              <a:t> </a:t>
            </a:r>
            <a:r>
              <a:rPr lang="vi-VN" baseline="0" dirty="0" err="1"/>
              <a:t>nhằm</a:t>
            </a:r>
            <a:r>
              <a:rPr lang="vi-VN" baseline="0" dirty="0"/>
              <a:t> </a:t>
            </a:r>
            <a:r>
              <a:rPr lang="vi-VN" baseline="0" dirty="0" err="1"/>
              <a:t>maximize</a:t>
            </a:r>
            <a:r>
              <a:rPr lang="vi-VN" baseline="0" dirty="0"/>
              <a:t> </a:t>
            </a:r>
            <a:r>
              <a:rPr lang="vi-VN" baseline="0" dirty="0" err="1"/>
              <a:t>khả</a:t>
            </a:r>
            <a:r>
              <a:rPr lang="vi-VN" baseline="0" dirty="0"/>
              <a:t> năng </a:t>
            </a:r>
            <a:r>
              <a:rPr lang="vi-VN" baseline="0" dirty="0" err="1"/>
              <a:t>dự</a:t>
            </a:r>
            <a:r>
              <a:rPr lang="vi-VN" baseline="0" dirty="0"/>
              <a:t> </a:t>
            </a:r>
            <a:r>
              <a:rPr lang="vi-VN" baseline="0" dirty="0" err="1"/>
              <a:t>đoán</a:t>
            </a:r>
            <a:r>
              <a:rPr lang="vi-VN" baseline="0" dirty="0"/>
              <a:t> </a:t>
            </a:r>
            <a:r>
              <a:rPr lang="vi-VN" baseline="0" dirty="0" err="1"/>
              <a:t>thật</a:t>
            </a:r>
            <a:r>
              <a:rPr lang="vi-VN" baseline="0" dirty="0"/>
              <a:t> </a:t>
            </a:r>
            <a:r>
              <a:rPr lang="vi-VN" baseline="0" dirty="0" err="1"/>
              <a:t>giả</a:t>
            </a:r>
            <a:r>
              <a:rPr lang="vi-VN" baseline="0" dirty="0"/>
              <a:t> </a:t>
            </a:r>
            <a:r>
              <a:rPr lang="vi-VN" baseline="0" dirty="0" err="1"/>
              <a:t>và</a:t>
            </a:r>
            <a:r>
              <a:rPr lang="vi-VN" baseline="0" dirty="0"/>
              <a:t> </a:t>
            </a:r>
            <a:r>
              <a:rPr lang="vi-VN" baseline="0" dirty="0" err="1"/>
              <a:t>khả</a:t>
            </a:r>
            <a:r>
              <a:rPr lang="vi-VN" baseline="0" dirty="0"/>
              <a:t> năng </a:t>
            </a:r>
            <a:r>
              <a:rPr lang="vi-VN" baseline="0" dirty="0" err="1"/>
              <a:t>đoán</a:t>
            </a:r>
            <a:r>
              <a:rPr lang="vi-VN" baseline="0" dirty="0"/>
              <a:t> </a:t>
            </a:r>
            <a:r>
              <a:rPr lang="vi-VN" baseline="0" dirty="0" err="1"/>
              <a:t>đúng</a:t>
            </a:r>
            <a:r>
              <a:rPr lang="vi-VN" baseline="0" dirty="0"/>
              <a:t> </a:t>
            </a:r>
            <a:r>
              <a:rPr lang="vi-VN" baseline="0" dirty="0" err="1"/>
              <a:t>class</a:t>
            </a:r>
            <a:r>
              <a:rPr lang="vi-VN" baseline="0" dirty="0"/>
              <a:t>, trong khi </a:t>
            </a:r>
            <a:r>
              <a:rPr lang="vi-VN" baseline="0" dirty="0" err="1"/>
              <a:t>Generator</a:t>
            </a:r>
            <a:r>
              <a:rPr lang="vi-VN" baseline="0" dirty="0"/>
              <a:t> </a:t>
            </a:r>
            <a:r>
              <a:rPr lang="vi-VN" baseline="0" dirty="0" err="1"/>
              <a:t>được</a:t>
            </a:r>
            <a:r>
              <a:rPr lang="vi-VN" baseline="0" dirty="0"/>
              <a:t> </a:t>
            </a:r>
            <a:r>
              <a:rPr lang="vi-VN" baseline="0" dirty="0" err="1"/>
              <a:t>train</a:t>
            </a:r>
            <a:r>
              <a:rPr lang="vi-VN" baseline="0" dirty="0"/>
              <a:t> </a:t>
            </a:r>
            <a:r>
              <a:rPr lang="vi-VN" baseline="0" dirty="0" err="1"/>
              <a:t>nhằm</a:t>
            </a:r>
            <a:r>
              <a:rPr lang="vi-VN" baseline="0" dirty="0"/>
              <a:t> </a:t>
            </a:r>
            <a:r>
              <a:rPr lang="vi-VN" baseline="0" dirty="0" err="1"/>
              <a:t>maximize</a:t>
            </a:r>
            <a:r>
              <a:rPr lang="vi-VN" baseline="0" dirty="0"/>
              <a:t> </a:t>
            </a:r>
            <a:r>
              <a:rPr lang="vi-VN" baseline="0" dirty="0" err="1"/>
              <a:t>khả</a:t>
            </a:r>
            <a:r>
              <a:rPr lang="vi-VN" baseline="0" dirty="0"/>
              <a:t> năng </a:t>
            </a:r>
            <a:r>
              <a:rPr lang="vi-VN" baseline="0" dirty="0" err="1"/>
              <a:t>Discriminator</a:t>
            </a:r>
            <a:r>
              <a:rPr lang="vi-VN" baseline="0" dirty="0"/>
              <a:t> </a:t>
            </a:r>
            <a:r>
              <a:rPr lang="vi-VN" baseline="0" dirty="0" err="1"/>
              <a:t>đoán</a:t>
            </a:r>
            <a:r>
              <a:rPr lang="vi-VN" baseline="0" dirty="0"/>
              <a:t> sai, </a:t>
            </a:r>
            <a:r>
              <a:rPr lang="vi-VN" baseline="0" dirty="0" err="1"/>
              <a:t>giả</a:t>
            </a:r>
            <a:r>
              <a:rPr lang="vi-VN" baseline="0" dirty="0"/>
              <a:t> </a:t>
            </a:r>
            <a:r>
              <a:rPr lang="vi-VN" baseline="0" dirty="0" err="1"/>
              <a:t>thành</a:t>
            </a:r>
            <a:r>
              <a:rPr lang="vi-VN" baseline="0" dirty="0"/>
              <a:t> </a:t>
            </a:r>
            <a:r>
              <a:rPr lang="vi-VN" baseline="0" dirty="0" err="1"/>
              <a:t>thật</a:t>
            </a:r>
            <a:r>
              <a:rPr lang="vi-VN" baseline="0" dirty="0"/>
              <a:t> </a:t>
            </a:r>
            <a:r>
              <a:rPr lang="vi-VN" baseline="0" dirty="0" err="1"/>
              <a:t>đồng</a:t>
            </a:r>
            <a:r>
              <a:rPr lang="vi-VN" baseline="0" dirty="0"/>
              <a:t> </a:t>
            </a:r>
            <a:r>
              <a:rPr lang="vi-VN" baseline="0" dirty="0" err="1"/>
              <a:t>thời</a:t>
            </a:r>
            <a:r>
              <a:rPr lang="vi-VN" baseline="0" dirty="0"/>
              <a:t> </a:t>
            </a:r>
            <a:r>
              <a:rPr lang="vi-VN" baseline="0" dirty="0" err="1"/>
              <a:t>maximize</a:t>
            </a:r>
            <a:r>
              <a:rPr lang="vi-VN" baseline="0" dirty="0"/>
              <a:t> </a:t>
            </a:r>
            <a:r>
              <a:rPr lang="vi-VN" baseline="0" dirty="0" err="1"/>
              <a:t>khả</a:t>
            </a:r>
            <a:r>
              <a:rPr lang="vi-VN" baseline="0" dirty="0"/>
              <a:t> năng </a:t>
            </a:r>
            <a:r>
              <a:rPr lang="vi-VN" baseline="0" dirty="0" err="1"/>
              <a:t>đoán</a:t>
            </a:r>
            <a:r>
              <a:rPr lang="vi-VN" baseline="0" dirty="0"/>
              <a:t> </a:t>
            </a:r>
            <a:r>
              <a:rPr lang="vi-VN" baseline="0" dirty="0" err="1"/>
              <a:t>đúng</a:t>
            </a:r>
            <a:r>
              <a:rPr lang="vi-VN" baseline="0" dirty="0"/>
              <a:t> </a:t>
            </a:r>
            <a:r>
              <a:rPr lang="vi-VN" baseline="0" dirty="0" err="1"/>
              <a:t>class</a:t>
            </a:r>
            <a:r>
              <a:rPr lang="vi-VN" baseline="0" dirty="0"/>
              <a:t> </a:t>
            </a:r>
            <a:r>
              <a:rPr lang="vi-VN" baseline="0" dirty="0" err="1"/>
              <a:t>của</a:t>
            </a:r>
            <a:r>
              <a:rPr lang="vi-VN" baseline="0" dirty="0"/>
              <a:t> </a:t>
            </a:r>
            <a:r>
              <a:rPr lang="vi-VN" baseline="0" dirty="0" err="1"/>
              <a:t>Discriminator</a:t>
            </a:r>
            <a:r>
              <a:rPr lang="vi-VN" baseline="0" dirty="0"/>
              <a:t>. </a:t>
            </a:r>
          </a:p>
          <a:p>
            <a:endParaRPr lang="vi-VN" baseline="0" dirty="0"/>
          </a:p>
          <a:p>
            <a:r>
              <a:rPr lang="vi-VN" baseline="0" dirty="0"/>
              <a:t>Mô </a:t>
            </a:r>
            <a:r>
              <a:rPr lang="vi-VN" baseline="0" dirty="0" err="1"/>
              <a:t>hình</a:t>
            </a:r>
            <a:r>
              <a:rPr lang="vi-VN" baseline="0" dirty="0"/>
              <a:t> </a:t>
            </a:r>
            <a:r>
              <a:rPr lang="vi-VN" baseline="0" dirty="0" err="1"/>
              <a:t>này</a:t>
            </a:r>
            <a:r>
              <a:rPr lang="vi-VN" baseline="0" dirty="0"/>
              <a:t> </a:t>
            </a:r>
            <a:r>
              <a:rPr lang="vi-VN" baseline="0" dirty="0" err="1"/>
              <a:t>có</a:t>
            </a:r>
            <a:r>
              <a:rPr lang="vi-VN" baseline="0" dirty="0"/>
              <a:t> </a:t>
            </a:r>
            <a:r>
              <a:rPr lang="vi-VN" baseline="0" dirty="0" err="1"/>
              <a:t>thể</a:t>
            </a:r>
            <a:r>
              <a:rPr lang="vi-VN" baseline="0" dirty="0"/>
              <a:t> </a:t>
            </a:r>
            <a:r>
              <a:rPr lang="vi-VN" baseline="0" dirty="0" err="1"/>
              <a:t>được</a:t>
            </a:r>
            <a:r>
              <a:rPr lang="vi-VN" baseline="0" dirty="0"/>
              <a:t> </a:t>
            </a:r>
            <a:r>
              <a:rPr lang="vi-VN" baseline="0" dirty="0" err="1"/>
              <a:t>đào</a:t>
            </a:r>
            <a:r>
              <a:rPr lang="vi-VN" baseline="0" dirty="0"/>
              <a:t> </a:t>
            </a:r>
            <a:r>
              <a:rPr lang="vi-VN" baseline="0" dirty="0" err="1"/>
              <a:t>tạo</a:t>
            </a:r>
            <a:r>
              <a:rPr lang="vi-VN" baseline="0" dirty="0"/>
              <a:t> theo phương </a:t>
            </a:r>
            <a:r>
              <a:rPr lang="vi-VN" baseline="0" dirty="0" err="1"/>
              <a:t>thức</a:t>
            </a:r>
            <a:r>
              <a:rPr lang="vi-VN" baseline="0" dirty="0"/>
              <a:t> </a:t>
            </a:r>
            <a:r>
              <a:rPr lang="vi-VN" baseline="0" dirty="0" err="1"/>
              <a:t>bán</a:t>
            </a:r>
            <a:r>
              <a:rPr lang="vi-VN" baseline="0" dirty="0"/>
              <a:t> </a:t>
            </a:r>
            <a:r>
              <a:rPr lang="vi-VN" baseline="0" dirty="0" err="1"/>
              <a:t>giám</a:t>
            </a:r>
            <a:r>
              <a:rPr lang="vi-VN" baseline="0" dirty="0"/>
              <a:t> </a:t>
            </a:r>
            <a:r>
              <a:rPr lang="vi-VN" baseline="0" dirty="0" err="1"/>
              <a:t>sát</a:t>
            </a:r>
            <a:r>
              <a:rPr lang="vi-VN" baseline="0" dirty="0"/>
              <a:t> (</a:t>
            </a:r>
            <a:r>
              <a:rPr lang="vi-VN" baseline="0" dirty="0" err="1"/>
              <a:t>semi-supervised</a:t>
            </a:r>
            <a:r>
              <a:rPr lang="vi-VN" baseline="0" dirty="0"/>
              <a:t>) khi </a:t>
            </a:r>
            <a:r>
              <a:rPr lang="vi-VN" baseline="0" dirty="0" err="1"/>
              <a:t>đó</a:t>
            </a:r>
            <a:r>
              <a:rPr lang="vi-VN" baseline="0" dirty="0"/>
              <a:t> </a:t>
            </a:r>
            <a:r>
              <a:rPr lang="vi-VN" baseline="0" dirty="0" err="1"/>
              <a:t>hạng</a:t>
            </a:r>
            <a:r>
              <a:rPr lang="vi-VN" baseline="0" dirty="0"/>
              <a:t> </a:t>
            </a:r>
            <a:r>
              <a:rPr lang="vi-VN" baseline="0" dirty="0" err="1"/>
              <a:t>tử</a:t>
            </a:r>
            <a:r>
              <a:rPr lang="vi-VN" baseline="0" dirty="0"/>
              <a:t> </a:t>
            </a:r>
            <a:r>
              <a:rPr lang="vi-VN" baseline="0" dirty="0" err="1"/>
              <a:t>lỗi</a:t>
            </a:r>
            <a:r>
              <a:rPr lang="vi-VN" baseline="0" dirty="0"/>
              <a:t> phân </a:t>
            </a:r>
            <a:r>
              <a:rPr lang="vi-VN" baseline="0" dirty="0" err="1"/>
              <a:t>lớp</a:t>
            </a:r>
            <a:r>
              <a:rPr lang="vi-VN" baseline="0" dirty="0"/>
              <a:t> </a:t>
            </a:r>
            <a:r>
              <a:rPr lang="vi-VN" baseline="0" dirty="0" err="1"/>
              <a:t>chỉ</a:t>
            </a:r>
            <a:r>
              <a:rPr lang="vi-VN" baseline="0" dirty="0"/>
              <a:t> </a:t>
            </a:r>
            <a:r>
              <a:rPr lang="vi-VN" baseline="0" dirty="0" err="1"/>
              <a:t>được</a:t>
            </a:r>
            <a:r>
              <a:rPr lang="vi-VN" baseline="0" dirty="0"/>
              <a:t> </a:t>
            </a:r>
            <a:r>
              <a:rPr lang="vi-VN" baseline="0" dirty="0" err="1"/>
              <a:t>áp</a:t>
            </a:r>
            <a:r>
              <a:rPr lang="vi-VN" baseline="0" dirty="0"/>
              <a:t> </a:t>
            </a:r>
            <a:r>
              <a:rPr lang="vi-VN" baseline="0" dirty="0" err="1"/>
              <a:t>dụng</a:t>
            </a:r>
            <a:r>
              <a:rPr lang="vi-VN" baseline="0" dirty="0"/>
              <a:t> cho </a:t>
            </a:r>
            <a:r>
              <a:rPr lang="vi-VN" baseline="0" dirty="0" err="1"/>
              <a:t>dữ</a:t>
            </a:r>
            <a:r>
              <a:rPr lang="vi-VN" baseline="0" dirty="0"/>
              <a:t> </a:t>
            </a:r>
            <a:r>
              <a:rPr lang="vi-VN" baseline="0" dirty="0" err="1"/>
              <a:t>liệu</a:t>
            </a:r>
            <a:r>
              <a:rPr lang="vi-VN" baseline="0" dirty="0"/>
              <a:t> </a:t>
            </a:r>
            <a:r>
              <a:rPr lang="vi-VN" baseline="0" dirty="0" err="1"/>
              <a:t>có</a:t>
            </a:r>
            <a:r>
              <a:rPr lang="vi-VN" baseline="0" dirty="0"/>
              <a:t> </a:t>
            </a:r>
            <a:r>
              <a:rPr lang="vi-VN" baseline="0" dirty="0" err="1"/>
              <a:t>nhãn</a:t>
            </a:r>
            <a:r>
              <a:rPr lang="vi-VN" baseline="0" dirty="0"/>
              <a:t> (</a:t>
            </a:r>
            <a:r>
              <a:rPr lang="vi-VN" baseline="0" dirty="0" err="1"/>
              <a:t>lớp</a:t>
            </a:r>
            <a:r>
              <a:rPr lang="vi-VN" baseline="0" dirty="0"/>
              <a:t>) không </a:t>
            </a:r>
            <a:r>
              <a:rPr lang="vi-VN" baseline="0" dirty="0" err="1"/>
              <a:t>được</a:t>
            </a:r>
            <a:r>
              <a:rPr lang="vi-VN" baseline="0" dirty="0"/>
              <a:t> </a:t>
            </a:r>
            <a:r>
              <a:rPr lang="vi-VN" baseline="0" dirty="0" err="1"/>
              <a:t>áp</a:t>
            </a:r>
            <a:r>
              <a:rPr lang="vi-VN" baseline="0" dirty="0"/>
              <a:t> </a:t>
            </a:r>
            <a:r>
              <a:rPr lang="vi-VN" baseline="0" dirty="0" err="1"/>
              <a:t>dụng</a:t>
            </a:r>
            <a:r>
              <a:rPr lang="vi-VN" baseline="0" dirty="0"/>
              <a:t> cho </a:t>
            </a:r>
            <a:r>
              <a:rPr lang="vi-VN" baseline="0" dirty="0" err="1"/>
              <a:t>dữ</a:t>
            </a:r>
            <a:r>
              <a:rPr lang="vi-VN" baseline="0" dirty="0"/>
              <a:t> </a:t>
            </a:r>
            <a:r>
              <a:rPr lang="vi-VN" baseline="0" dirty="0" err="1"/>
              <a:t>liệu</a:t>
            </a:r>
            <a:r>
              <a:rPr lang="vi-VN" baseline="0" dirty="0"/>
              <a:t> không </a:t>
            </a:r>
            <a:r>
              <a:rPr lang="vi-VN" baseline="0" dirty="0" err="1"/>
              <a:t>có</a:t>
            </a:r>
            <a:r>
              <a:rPr lang="vi-VN" baseline="0" dirty="0"/>
              <a:t> </a:t>
            </a:r>
            <a:r>
              <a:rPr lang="vi-VN" baseline="0" dirty="0" err="1"/>
              <a:t>nhãn</a:t>
            </a:r>
            <a:r>
              <a:rPr lang="vi-VN" baseline="0" dirty="0"/>
              <a:t>. Do </a:t>
            </a:r>
            <a:r>
              <a:rPr lang="vi-VN" baseline="0" dirty="0" err="1"/>
              <a:t>đó</a:t>
            </a:r>
            <a:r>
              <a:rPr lang="vi-VN" baseline="0" dirty="0"/>
              <a:t> </a:t>
            </a:r>
            <a:r>
              <a:rPr lang="vi-VN" baseline="0" dirty="0" err="1"/>
              <a:t>dữ</a:t>
            </a:r>
            <a:r>
              <a:rPr lang="vi-VN" baseline="0" dirty="0"/>
              <a:t> </a:t>
            </a:r>
            <a:r>
              <a:rPr lang="vi-VN" baseline="0" dirty="0" err="1"/>
              <a:t>liệu</a:t>
            </a:r>
            <a:r>
              <a:rPr lang="vi-VN" baseline="0" dirty="0"/>
              <a:t> </a:t>
            </a:r>
            <a:r>
              <a:rPr lang="vi-VN" baseline="0" dirty="0" err="1"/>
              <a:t>đào</a:t>
            </a:r>
            <a:r>
              <a:rPr lang="vi-VN" baseline="0" dirty="0"/>
              <a:t> </a:t>
            </a:r>
            <a:r>
              <a:rPr lang="vi-VN" baseline="0" dirty="0" err="1"/>
              <a:t>tạo</a:t>
            </a:r>
            <a:r>
              <a:rPr lang="vi-VN" baseline="0" dirty="0"/>
              <a:t> bao </a:t>
            </a:r>
            <a:r>
              <a:rPr lang="vi-VN" baseline="0" dirty="0" err="1"/>
              <a:t>gồm</a:t>
            </a:r>
            <a:r>
              <a:rPr lang="vi-VN" baseline="0" dirty="0"/>
              <a:t> </a:t>
            </a:r>
            <a:r>
              <a:rPr lang="vi-VN" baseline="0" dirty="0" err="1"/>
              <a:t>cả</a:t>
            </a:r>
            <a:r>
              <a:rPr lang="vi-VN" baseline="0" dirty="0"/>
              <a:t> </a:t>
            </a:r>
            <a:r>
              <a:rPr lang="vi-VN" baseline="0" dirty="0" err="1"/>
              <a:t>dữ</a:t>
            </a:r>
            <a:r>
              <a:rPr lang="vi-VN" baseline="0" dirty="0"/>
              <a:t> </a:t>
            </a:r>
            <a:r>
              <a:rPr lang="vi-VN" baseline="0" dirty="0" err="1"/>
              <a:t>liệu</a:t>
            </a:r>
            <a:r>
              <a:rPr lang="vi-VN" baseline="0" dirty="0"/>
              <a:t> </a:t>
            </a:r>
            <a:r>
              <a:rPr lang="vi-VN" baseline="0" dirty="0" err="1"/>
              <a:t>có</a:t>
            </a:r>
            <a:r>
              <a:rPr lang="vi-VN" baseline="0" dirty="0"/>
              <a:t> </a:t>
            </a:r>
            <a:r>
              <a:rPr lang="vi-VN" baseline="0" dirty="0" err="1"/>
              <a:t>nhãn</a:t>
            </a:r>
            <a:r>
              <a:rPr lang="vi-VN" baseline="0" dirty="0"/>
              <a:t> </a:t>
            </a:r>
            <a:r>
              <a:rPr lang="vi-VN" baseline="0" dirty="0" err="1"/>
              <a:t>và</a:t>
            </a:r>
            <a:r>
              <a:rPr lang="vi-VN" baseline="0" dirty="0"/>
              <a:t> chưa </a:t>
            </a:r>
            <a:r>
              <a:rPr lang="vi-VN" baseline="0" dirty="0" err="1"/>
              <a:t>có</a:t>
            </a:r>
            <a:r>
              <a:rPr lang="vi-VN" baseline="0" dirty="0"/>
              <a:t> </a:t>
            </a:r>
            <a:r>
              <a:rPr lang="vi-VN" baseline="0" dirty="0" err="1"/>
              <a:t>nhãn</a:t>
            </a:r>
            <a:r>
              <a:rPr lang="vi-VN" baseline="0" dirty="0"/>
              <a:t>. </a:t>
            </a:r>
            <a:r>
              <a:rPr lang="vi-VN" baseline="0" dirty="0" err="1"/>
              <a:t>Một</a:t>
            </a:r>
            <a:r>
              <a:rPr lang="vi-VN" baseline="0" dirty="0"/>
              <a:t> </a:t>
            </a:r>
            <a:r>
              <a:rPr lang="vi-VN" baseline="0" dirty="0" err="1"/>
              <a:t>kỹ</a:t>
            </a:r>
            <a:r>
              <a:rPr lang="vi-VN" baseline="0" dirty="0"/>
              <a:t> </a:t>
            </a:r>
            <a:r>
              <a:rPr lang="vi-VN" baseline="0" dirty="0" err="1"/>
              <a:t>thuật</a:t>
            </a:r>
            <a:r>
              <a:rPr lang="vi-VN" baseline="0" dirty="0"/>
              <a:t> </a:t>
            </a:r>
            <a:r>
              <a:rPr lang="vi-VN" baseline="0" dirty="0" err="1"/>
              <a:t>khác</a:t>
            </a:r>
            <a:r>
              <a:rPr lang="vi-VN" baseline="0" dirty="0"/>
              <a:t> </a:t>
            </a:r>
            <a:r>
              <a:rPr lang="vi-VN" baseline="0" dirty="0" err="1"/>
              <a:t>hiệu</a:t>
            </a:r>
            <a:r>
              <a:rPr lang="vi-VN" baseline="0" dirty="0"/>
              <a:t> </a:t>
            </a:r>
            <a:r>
              <a:rPr lang="vi-VN" baseline="0" dirty="0" err="1"/>
              <a:t>quả</a:t>
            </a:r>
            <a:r>
              <a:rPr lang="vi-VN" baseline="0" dirty="0"/>
              <a:t> hơn trong </a:t>
            </a:r>
            <a:r>
              <a:rPr lang="vi-VN" baseline="0" dirty="0" err="1"/>
              <a:t>trường</a:t>
            </a:r>
            <a:r>
              <a:rPr lang="vi-VN" baseline="0" dirty="0"/>
              <a:t> </a:t>
            </a:r>
            <a:r>
              <a:rPr lang="vi-VN" baseline="0" dirty="0" err="1"/>
              <a:t>hợp</a:t>
            </a:r>
            <a:r>
              <a:rPr lang="vi-VN" baseline="0" dirty="0"/>
              <a:t> </a:t>
            </a:r>
            <a:r>
              <a:rPr lang="vi-VN" baseline="0" dirty="0" err="1"/>
              <a:t>bán</a:t>
            </a:r>
            <a:r>
              <a:rPr lang="vi-VN" baseline="0" dirty="0"/>
              <a:t> </a:t>
            </a:r>
            <a:r>
              <a:rPr lang="vi-VN" baseline="0" dirty="0" err="1"/>
              <a:t>giám</a:t>
            </a:r>
            <a:r>
              <a:rPr lang="vi-VN" baseline="0" dirty="0"/>
              <a:t> </a:t>
            </a:r>
            <a:r>
              <a:rPr lang="vi-VN" baseline="0" dirty="0" err="1"/>
              <a:t>sát</a:t>
            </a:r>
            <a:r>
              <a:rPr lang="vi-VN" baseline="0" dirty="0"/>
              <a:t> </a:t>
            </a:r>
            <a:r>
              <a:rPr lang="vi-VN" baseline="0" dirty="0" err="1"/>
              <a:t>sẽ</a:t>
            </a:r>
            <a:r>
              <a:rPr lang="vi-VN" baseline="0" dirty="0"/>
              <a:t> </a:t>
            </a:r>
            <a:r>
              <a:rPr lang="vi-VN" baseline="0" dirty="0" err="1"/>
              <a:t>được</a:t>
            </a:r>
            <a:r>
              <a:rPr lang="vi-VN" baseline="0" dirty="0"/>
              <a:t> </a:t>
            </a:r>
            <a:r>
              <a:rPr lang="vi-VN" baseline="0" dirty="0" err="1"/>
              <a:t>đề</a:t>
            </a:r>
            <a:r>
              <a:rPr lang="vi-VN" baseline="0" dirty="0"/>
              <a:t> </a:t>
            </a:r>
            <a:r>
              <a:rPr lang="vi-VN" baseline="0" dirty="0" err="1"/>
              <a:t>cập</a:t>
            </a:r>
            <a:r>
              <a:rPr lang="vi-VN" baseline="0" dirty="0"/>
              <a:t> trong </a:t>
            </a:r>
            <a:r>
              <a:rPr lang="vi-VN" baseline="0" dirty="0" err="1"/>
              <a:t>silde</a:t>
            </a:r>
            <a:r>
              <a:rPr lang="vi-VN" baseline="0" dirty="0"/>
              <a:t> </a:t>
            </a:r>
            <a:r>
              <a:rPr lang="vi-VN" baseline="0" dirty="0" err="1"/>
              <a:t>tiếp</a:t>
            </a:r>
            <a:r>
              <a:rPr lang="vi-VN" baseline="0" dirty="0"/>
              <a:t> theo.</a:t>
            </a:r>
            <a:endParaRPr lang="en-US" baseline="0" dirty="0"/>
          </a:p>
          <a:p>
            <a:endParaRPr lang="en-US" baseline="0" dirty="0"/>
          </a:p>
          <a:p>
            <a:r>
              <a:rPr lang="en-US" sz="1200" b="1" dirty="0">
                <a:solidFill>
                  <a:srgbClr val="C00000"/>
                </a:solidFill>
              </a:rPr>
              <a:t>SS-GAN - </a:t>
            </a:r>
            <a:r>
              <a:rPr lang="vi-VN" sz="1200" b="0" i="0" u="none" strike="noStrike" kern="1200" baseline="0" dirty="0">
                <a:solidFill>
                  <a:schemeClr val="tx1"/>
                </a:solidFill>
                <a:latin typeface="+mn-lt"/>
                <a:ea typeface="+mn-ea"/>
                <a:cs typeface="+mn-cs"/>
              </a:rPr>
              <a:t>Không </a:t>
            </a:r>
            <a:r>
              <a:rPr lang="vi-VN" sz="1200" b="0" i="0" u="none" strike="noStrike" kern="1200" baseline="0" dirty="0" err="1">
                <a:solidFill>
                  <a:schemeClr val="tx1"/>
                </a:solidFill>
                <a:latin typeface="+mn-lt"/>
                <a:ea typeface="+mn-ea"/>
                <a:cs typeface="+mn-cs"/>
              </a:rPr>
              <a:t>giống</a:t>
            </a:r>
            <a:r>
              <a:rPr lang="vi-VN" sz="1200" b="0" i="0" u="none" strike="noStrike" kern="1200" baseline="0" dirty="0">
                <a:solidFill>
                  <a:schemeClr val="tx1"/>
                </a:solidFill>
                <a:latin typeface="+mn-lt"/>
                <a:ea typeface="+mn-ea"/>
                <a:cs typeface="+mn-cs"/>
              </a:rPr>
              <a:t> như </a:t>
            </a:r>
            <a:r>
              <a:rPr lang="vi-VN" sz="1200" b="0" i="0" u="none" strike="noStrike" kern="1200" baseline="0" dirty="0" err="1">
                <a:solidFill>
                  <a:schemeClr val="tx1"/>
                </a:solidFill>
                <a:latin typeface="+mn-lt"/>
                <a:ea typeface="+mn-ea"/>
                <a:cs typeface="+mn-cs"/>
              </a:rPr>
              <a:t>tiếp</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cận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của</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Odena</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và</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đồng</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nghiệp</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buộc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discriminator</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phải</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đồng</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thời</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biệt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thật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giả</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và</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thực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hiện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nhiệm</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vụ</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lớp</a:t>
            </a:r>
            <a:r>
              <a:rPr lang="vi-VN"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Sricharan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và</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đồng</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nghiệp</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đã</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tách</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discriminator</a:t>
            </a:r>
            <a:r>
              <a:rPr lang="vi-VN" sz="1200" b="0" i="0" u="none" strike="noStrike" kern="1200" baseline="0" dirty="0">
                <a:solidFill>
                  <a:schemeClr val="tx1"/>
                </a:solidFill>
                <a:latin typeface="+mn-lt"/>
                <a:ea typeface="+mn-ea"/>
                <a:cs typeface="+mn-cs"/>
              </a:rPr>
              <a:t> ra </a:t>
            </a:r>
            <a:r>
              <a:rPr lang="vi-VN" sz="1200" b="0" i="0" u="none" strike="noStrike" kern="1200" baseline="0" dirty="0" err="1">
                <a:solidFill>
                  <a:schemeClr val="tx1"/>
                </a:solidFill>
                <a:latin typeface="+mn-lt"/>
                <a:ea typeface="+mn-ea"/>
                <a:cs typeface="+mn-cs"/>
              </a:rPr>
              <a:t>làm</a:t>
            </a:r>
            <a:r>
              <a:rPr lang="vi-VN" sz="1200" b="0" i="0" u="none" strike="noStrike" kern="1200" baseline="0" dirty="0">
                <a:solidFill>
                  <a:schemeClr val="tx1"/>
                </a:solidFill>
                <a:latin typeface="+mn-lt"/>
                <a:ea typeface="+mn-ea"/>
                <a:cs typeface="+mn-cs"/>
              </a:rPr>
              <a:t> 2 </a:t>
            </a:r>
            <a:r>
              <a:rPr lang="vi-VN" sz="1200" b="0" i="0" u="none" strike="noStrike" kern="1200" baseline="0" dirty="0" err="1">
                <a:solidFill>
                  <a:schemeClr val="tx1"/>
                </a:solidFill>
                <a:latin typeface="+mn-lt"/>
                <a:ea typeface="+mn-ea"/>
                <a:cs typeface="+mn-cs"/>
              </a:rPr>
              <a:t>thành</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phần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Một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thành</a:t>
            </a:r>
            <a:r>
              <a:rPr lang="vi-VN" sz="1200" b="0" i="0" u="none" strike="noStrike" kern="1200" baseline="0" dirty="0">
                <a:solidFill>
                  <a:schemeClr val="tx1"/>
                </a:solidFill>
                <a:latin typeface="+mn-lt"/>
                <a:ea typeface="+mn-ea"/>
                <a:cs typeface="+mn-cs"/>
              </a:rPr>
              <a:t> phân chuyên </a:t>
            </a:r>
            <a:r>
              <a:rPr lang="vi-VN" sz="1200" b="0" i="0" u="none" strike="noStrike" kern="1200" baseline="0" dirty="0" err="1">
                <a:solidFill>
                  <a:schemeClr val="tx1"/>
                </a:solidFill>
                <a:latin typeface="+mn-lt"/>
                <a:ea typeface="+mn-ea"/>
                <a:cs typeface="+mn-cs"/>
              </a:rPr>
              <a:t>làm</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nhiệm</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vụ</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biệt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thật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giả</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và</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một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thành</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phần</a:t>
            </a:r>
            <a:r>
              <a:rPr lang="vi-VN" sz="1200" b="0" i="0" u="none" strike="noStrike" kern="1200" baseline="0" dirty="0">
                <a:solidFill>
                  <a:schemeClr val="tx1"/>
                </a:solidFill>
                <a:latin typeface="+mn-lt"/>
                <a:ea typeface="+mn-ea"/>
                <a:cs typeface="+mn-cs"/>
              </a:rPr>
              <a:t> chuyên </a:t>
            </a:r>
            <a:r>
              <a:rPr lang="vi-VN" sz="1200" b="0" i="0" u="none" strike="noStrike" kern="1200" baseline="0" dirty="0" err="1">
                <a:solidFill>
                  <a:schemeClr val="tx1"/>
                </a:solidFill>
                <a:latin typeface="+mn-lt"/>
                <a:ea typeface="+mn-ea"/>
                <a:cs typeface="+mn-cs"/>
              </a:rPr>
              <a:t>giải</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quyết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nhiệm</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vụ</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lớp</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Phần</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biệt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thật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giả</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hoàn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toàn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có</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thể</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được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training</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với</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dữ</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liệu</a:t>
            </a:r>
            <a:r>
              <a:rPr lang="vi-VN" sz="1200" b="0" i="0" u="none" strike="noStrike" kern="1200" baseline="0" dirty="0">
                <a:solidFill>
                  <a:schemeClr val="tx1"/>
                </a:solidFill>
                <a:latin typeface="+mn-lt"/>
                <a:ea typeface="+mn-ea"/>
                <a:cs typeface="+mn-cs"/>
              </a:rPr>
              <a:t> không </a:t>
            </a:r>
            <a:r>
              <a:rPr lang="vi-VN" sz="1200" b="0" i="0" u="none" strike="noStrike" kern="1200" baseline="0" dirty="0" err="1">
                <a:solidFill>
                  <a:schemeClr val="tx1"/>
                </a:solidFill>
                <a:latin typeface="+mn-lt"/>
                <a:ea typeface="+mn-ea"/>
                <a:cs typeface="+mn-cs"/>
              </a:rPr>
              <a:t>có</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nhãn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Phần</a:t>
            </a:r>
            <a:r>
              <a:rPr lang="vi-VN" sz="1200" b="0" i="0" u="none" strike="noStrike" kern="1200" baseline="0" dirty="0">
                <a:solidFill>
                  <a:schemeClr val="tx1"/>
                </a:solidFill>
                <a:latin typeface="+mn-lt"/>
                <a:ea typeface="+mn-ea"/>
                <a:cs typeface="+mn-cs"/>
              </a:rPr>
              <a:t> phân </a:t>
            </a:r>
            <a:r>
              <a:rPr lang="vi-VN" sz="1200" b="0" i="0" u="none" strike="noStrike" kern="1200" baseline="0" dirty="0" err="1">
                <a:solidFill>
                  <a:schemeClr val="tx1"/>
                </a:solidFill>
                <a:latin typeface="+mn-lt"/>
                <a:ea typeface="+mn-ea"/>
                <a:cs typeface="+mn-cs"/>
              </a:rPr>
              <a:t>lớp</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buộc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phải</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training</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với</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dữ</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liệu</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có</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nhãn</a:t>
            </a:r>
            <a:r>
              <a:rPr lang="vi-VN" sz="1200" b="0" i="0" u="none" strike="noStrike" kern="1200" baseline="0" dirty="0">
                <a:solidFill>
                  <a:schemeClr val="tx1"/>
                </a:solidFill>
                <a:latin typeface="+mn-lt"/>
                <a:ea typeface="+mn-ea"/>
                <a:cs typeface="+mn-cs"/>
              </a:rPr>
              <a:t>. Mô </a:t>
            </a:r>
            <a:r>
              <a:rPr lang="vi-VN" sz="1200" b="0" i="0" u="none" strike="noStrike" kern="1200" baseline="0" dirty="0" err="1">
                <a:solidFill>
                  <a:schemeClr val="tx1"/>
                </a:solidFill>
                <a:latin typeface="+mn-lt"/>
                <a:ea typeface="+mn-ea"/>
                <a:cs typeface="+mn-cs"/>
              </a:rPr>
              <a:t>hình</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hoạt</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động</a:t>
            </a:r>
            <a:r>
              <a:rPr lang="vi-VN" sz="1200" b="0" i="0" u="none" strike="noStrike" kern="1200" baseline="0" dirty="0">
                <a:solidFill>
                  <a:schemeClr val="tx1"/>
                </a:solidFill>
                <a:latin typeface="+mn-lt"/>
                <a:ea typeface="+mn-ea"/>
                <a:cs typeface="+mn-cs"/>
              </a:rPr>
              <a:t> theo </a:t>
            </a:r>
            <a:r>
              <a:rPr lang="vi-VN" sz="1200" b="0" i="0" u="none" strike="noStrike" kern="1200" baseline="0" dirty="0" err="1">
                <a:solidFill>
                  <a:schemeClr val="tx1"/>
                </a:solidFill>
                <a:latin typeface="+mn-lt"/>
                <a:ea typeface="+mn-ea"/>
                <a:cs typeface="+mn-cs"/>
              </a:rPr>
              <a:t>đúng</a:t>
            </a:r>
            <a:r>
              <a:rPr lang="vi-VN" sz="1200" b="0" i="0" u="none" strike="noStrike" kern="1200" baseline="0" dirty="0">
                <a:solidFill>
                  <a:schemeClr val="tx1"/>
                </a:solidFill>
                <a:latin typeface="+mn-lt"/>
                <a:ea typeface="+mn-ea"/>
                <a:cs typeface="+mn-cs"/>
              </a:rPr>
              <a:t> nguyên </a:t>
            </a:r>
            <a:r>
              <a:rPr lang="vi-VN" sz="1200" b="0" i="0" u="none" strike="noStrike" kern="1200" baseline="0" dirty="0" err="1">
                <a:solidFill>
                  <a:schemeClr val="tx1"/>
                </a:solidFill>
                <a:latin typeface="+mn-lt"/>
                <a:ea typeface="+mn-ea"/>
                <a:cs typeface="+mn-cs"/>
              </a:rPr>
              <a:t>tắc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của</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học</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bán</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giám</a:t>
            </a:r>
            <a:r>
              <a:rPr lang="vi-VN" sz="1200" b="0" i="0" u="none" strike="noStrike" kern="1200" baseline="0" dirty="0">
                <a:solidFill>
                  <a:schemeClr val="tx1"/>
                </a:solidFill>
                <a:latin typeface="+mn-lt"/>
                <a:ea typeface="+mn-ea"/>
                <a:cs typeface="+mn-cs"/>
              </a:rPr>
              <a:t> </a:t>
            </a:r>
            <a:r>
              <a:rPr lang="vi-VN" sz="1200" b="0" i="0" u="none" strike="noStrike" kern="1200" baseline="0" dirty="0" err="1">
                <a:solidFill>
                  <a:schemeClr val="tx1"/>
                </a:solidFill>
                <a:latin typeface="+mn-lt"/>
                <a:ea typeface="+mn-ea"/>
                <a:cs typeface="+mn-cs"/>
              </a:rPr>
              <a:t>sát</a:t>
            </a:r>
            <a:r>
              <a:rPr lang="vi-VN" sz="1200" b="0" i="0" u="none" strike="noStrike" kern="1200" baseline="0" dirty="0">
                <a:solidFill>
                  <a:schemeClr val="tx1"/>
                </a:solidFill>
                <a:latin typeface="+mn-lt"/>
                <a:ea typeface="+mn-ea"/>
                <a:cs typeface="+mn-cs"/>
              </a:rPr>
              <a:t>.</a:t>
            </a:r>
          </a:p>
          <a:p>
            <a:endParaRPr lang="vi-VN" sz="1200" b="0" i="0" u="none" strike="noStrike" kern="1200" baseline="0" dirty="0">
              <a:solidFill>
                <a:schemeClr val="tx1"/>
              </a:solidFill>
              <a:latin typeface="+mn-lt"/>
              <a:ea typeface="+mn-ea"/>
              <a:cs typeface="+mn-cs"/>
            </a:endParaRPr>
          </a:p>
          <a:p>
            <a:r>
              <a:rPr lang="vi-VN" dirty="0" err="1"/>
              <a:t>Các</a:t>
            </a:r>
            <a:r>
              <a:rPr lang="vi-VN" dirty="0"/>
              <a:t> </a:t>
            </a:r>
            <a:r>
              <a:rPr lang="vi-VN" dirty="0" err="1"/>
              <a:t>tác</a:t>
            </a:r>
            <a:r>
              <a:rPr lang="vi-VN" dirty="0"/>
              <a:t> </a:t>
            </a:r>
            <a:r>
              <a:rPr lang="vi-VN" dirty="0" err="1"/>
              <a:t>giả</a:t>
            </a:r>
            <a:r>
              <a:rPr lang="vi-VN" dirty="0"/>
              <a:t> </a:t>
            </a:r>
            <a:r>
              <a:rPr lang="vi-VN" dirty="0" err="1"/>
              <a:t>kết</a:t>
            </a:r>
            <a:r>
              <a:rPr lang="vi-VN" dirty="0"/>
              <a:t> </a:t>
            </a:r>
            <a:r>
              <a:rPr lang="vi-VN" dirty="0" err="1"/>
              <a:t>nối</a:t>
            </a:r>
            <a:r>
              <a:rPr lang="vi-VN" dirty="0"/>
              <a:t> </a:t>
            </a:r>
            <a:r>
              <a:rPr lang="vi-VN" dirty="0" err="1"/>
              <a:t>giữa</a:t>
            </a:r>
            <a:r>
              <a:rPr lang="vi-VN" dirty="0"/>
              <a:t> </a:t>
            </a:r>
            <a:r>
              <a:rPr lang="vi-VN" dirty="0" err="1"/>
              <a:t>phần</a:t>
            </a:r>
            <a:r>
              <a:rPr lang="vi-VN" dirty="0"/>
              <a:t> phân </a:t>
            </a:r>
            <a:r>
              <a:rPr lang="vi-VN" dirty="0" err="1"/>
              <a:t>lớp</a:t>
            </a:r>
            <a:r>
              <a:rPr lang="vi-VN" dirty="0"/>
              <a:t> </a:t>
            </a:r>
            <a:r>
              <a:rPr lang="vi-VN" dirty="0" err="1"/>
              <a:t>và</a:t>
            </a:r>
            <a:r>
              <a:rPr lang="vi-VN" dirty="0"/>
              <a:t> </a:t>
            </a:r>
            <a:r>
              <a:rPr lang="vi-VN" dirty="0" err="1"/>
              <a:t>phần</a:t>
            </a:r>
            <a:r>
              <a:rPr lang="vi-VN" dirty="0"/>
              <a:t> phân </a:t>
            </a:r>
            <a:r>
              <a:rPr lang="vi-VN" dirty="0" err="1"/>
              <a:t>biệt</a:t>
            </a:r>
            <a:r>
              <a:rPr lang="vi-VN" dirty="0"/>
              <a:t> </a:t>
            </a:r>
            <a:r>
              <a:rPr lang="vi-VN" dirty="0" err="1"/>
              <a:t>thật</a:t>
            </a:r>
            <a:r>
              <a:rPr lang="vi-VN" dirty="0"/>
              <a:t> </a:t>
            </a:r>
            <a:r>
              <a:rPr lang="vi-VN" dirty="0" err="1"/>
              <a:t>giả</a:t>
            </a:r>
            <a:r>
              <a:rPr lang="vi-VN" dirty="0"/>
              <a:t> </a:t>
            </a:r>
            <a:r>
              <a:rPr lang="vi-VN" dirty="0" err="1"/>
              <a:t>bằng</a:t>
            </a:r>
            <a:r>
              <a:rPr lang="vi-VN" dirty="0"/>
              <a:t> </a:t>
            </a:r>
            <a:r>
              <a:rPr lang="vi-VN" dirty="0" err="1"/>
              <a:t>cách</a:t>
            </a:r>
            <a:r>
              <a:rPr lang="vi-VN" dirty="0"/>
              <a:t> xây </a:t>
            </a:r>
            <a:r>
              <a:rPr lang="vi-VN" dirty="0" err="1"/>
              <a:t>dựng</a:t>
            </a:r>
            <a:r>
              <a:rPr lang="vi-VN" dirty="0"/>
              <a:t> </a:t>
            </a:r>
            <a:r>
              <a:rPr lang="vi-VN" dirty="0" err="1"/>
              <a:t>bộ</a:t>
            </a:r>
            <a:r>
              <a:rPr lang="vi-VN" dirty="0"/>
              <a:t> phân </a:t>
            </a:r>
            <a:r>
              <a:rPr lang="vi-VN" dirty="0" err="1"/>
              <a:t>lớp</a:t>
            </a:r>
            <a:r>
              <a:rPr lang="vi-VN" dirty="0"/>
              <a:t> trên </a:t>
            </a:r>
            <a:r>
              <a:rPr lang="vi-VN" dirty="0" err="1"/>
              <a:t>đỉnh</a:t>
            </a:r>
            <a:r>
              <a:rPr lang="vi-VN" dirty="0"/>
              <a:t> </a:t>
            </a:r>
            <a:r>
              <a:rPr lang="vi-VN" dirty="0" err="1"/>
              <a:t>của</a:t>
            </a:r>
            <a:r>
              <a:rPr lang="vi-VN" dirty="0"/>
              <a:t> </a:t>
            </a:r>
            <a:r>
              <a:rPr lang="vi-VN" dirty="0" err="1"/>
              <a:t>bộ</a:t>
            </a:r>
            <a:r>
              <a:rPr lang="vi-VN" dirty="0"/>
              <a:t> phân </a:t>
            </a:r>
            <a:r>
              <a:rPr lang="vi-VN" dirty="0" err="1"/>
              <a:t>biệt</a:t>
            </a:r>
            <a:r>
              <a:rPr lang="vi-VN" dirty="0"/>
              <a:t> </a:t>
            </a:r>
            <a:r>
              <a:rPr lang="vi-VN" dirty="0" err="1"/>
              <a:t>thật</a:t>
            </a:r>
            <a:r>
              <a:rPr lang="vi-VN" dirty="0"/>
              <a:t> </a:t>
            </a:r>
            <a:r>
              <a:rPr lang="vi-VN" dirty="0" err="1"/>
              <a:t>giả</a:t>
            </a:r>
            <a:r>
              <a:rPr lang="vi-VN" dirty="0"/>
              <a:t>. </a:t>
            </a:r>
            <a:r>
              <a:rPr lang="vi-VN" dirty="0" err="1"/>
              <a:t>Nói</a:t>
            </a:r>
            <a:r>
              <a:rPr lang="vi-VN" dirty="0"/>
              <a:t> </a:t>
            </a:r>
            <a:r>
              <a:rPr lang="vi-VN" dirty="0" err="1"/>
              <a:t>cách</a:t>
            </a:r>
            <a:r>
              <a:rPr lang="vi-VN" dirty="0"/>
              <a:t> </a:t>
            </a:r>
            <a:r>
              <a:rPr lang="vi-VN" dirty="0" err="1"/>
              <a:t>khác</a:t>
            </a:r>
            <a:r>
              <a:rPr lang="vi-VN" dirty="0"/>
              <a:t> </a:t>
            </a:r>
            <a:r>
              <a:rPr lang="vi-VN" dirty="0" err="1"/>
              <a:t>bộ</a:t>
            </a:r>
            <a:r>
              <a:rPr lang="vi-VN" dirty="0"/>
              <a:t> phân </a:t>
            </a:r>
            <a:r>
              <a:rPr lang="vi-VN" dirty="0" err="1"/>
              <a:t>biệt</a:t>
            </a:r>
            <a:r>
              <a:rPr lang="vi-VN" dirty="0"/>
              <a:t> </a:t>
            </a:r>
            <a:r>
              <a:rPr lang="vi-VN" dirty="0" err="1"/>
              <a:t>thật</a:t>
            </a:r>
            <a:r>
              <a:rPr lang="vi-VN" dirty="0"/>
              <a:t> </a:t>
            </a:r>
            <a:r>
              <a:rPr lang="vi-VN" dirty="0" err="1"/>
              <a:t>giả</a:t>
            </a:r>
            <a:r>
              <a:rPr lang="vi-VN" dirty="0"/>
              <a:t> </a:t>
            </a:r>
            <a:r>
              <a:rPr lang="vi-VN" dirty="0" err="1"/>
              <a:t>sẽ</a:t>
            </a:r>
            <a:r>
              <a:rPr lang="vi-VN" dirty="0"/>
              <a:t> </a:t>
            </a:r>
            <a:r>
              <a:rPr lang="vi-VN" dirty="0" err="1"/>
              <a:t>chuyển</a:t>
            </a:r>
            <a:r>
              <a:rPr lang="vi-VN" dirty="0"/>
              <a:t> </a:t>
            </a:r>
            <a:r>
              <a:rPr lang="vi-VN" dirty="0" err="1"/>
              <a:t>đổi</a:t>
            </a:r>
            <a:r>
              <a:rPr lang="vi-VN" dirty="0"/>
              <a:t> </a:t>
            </a:r>
            <a:r>
              <a:rPr lang="vi-VN" dirty="0" err="1"/>
              <a:t>dữ</a:t>
            </a:r>
            <a:r>
              <a:rPr lang="vi-VN" dirty="0"/>
              <a:t> </a:t>
            </a:r>
            <a:r>
              <a:rPr lang="vi-VN" dirty="0" err="1"/>
              <a:t>liệu</a:t>
            </a:r>
            <a:r>
              <a:rPr lang="vi-VN" dirty="0"/>
              <a:t> </a:t>
            </a:r>
            <a:r>
              <a:rPr lang="vi-VN" dirty="0" err="1"/>
              <a:t>thành</a:t>
            </a:r>
            <a:r>
              <a:rPr lang="vi-VN" dirty="0"/>
              <a:t> </a:t>
            </a:r>
            <a:r>
              <a:rPr lang="vi-VN" dirty="0" err="1"/>
              <a:t>các</a:t>
            </a:r>
            <a:r>
              <a:rPr lang="vi-VN" dirty="0"/>
              <a:t> </a:t>
            </a:r>
            <a:r>
              <a:rPr lang="vi-VN" dirty="0" err="1"/>
              <a:t>thuộc</a:t>
            </a:r>
            <a:r>
              <a:rPr lang="vi-VN" dirty="0"/>
              <a:t> </a:t>
            </a:r>
            <a:r>
              <a:rPr lang="vi-VN" dirty="0" err="1"/>
              <a:t>tính</a:t>
            </a:r>
            <a:r>
              <a:rPr lang="vi-VN" dirty="0"/>
              <a:t> </a:t>
            </a:r>
            <a:r>
              <a:rPr lang="vi-VN" dirty="0" err="1"/>
              <a:t>và</a:t>
            </a:r>
            <a:r>
              <a:rPr lang="vi-VN" dirty="0"/>
              <a:t> </a:t>
            </a:r>
            <a:r>
              <a:rPr lang="vi-VN" dirty="0" err="1"/>
              <a:t>bộ</a:t>
            </a:r>
            <a:r>
              <a:rPr lang="vi-VN" dirty="0"/>
              <a:t> phân </a:t>
            </a:r>
            <a:r>
              <a:rPr lang="vi-VN" dirty="0" err="1"/>
              <a:t>lớp</a:t>
            </a:r>
            <a:r>
              <a:rPr lang="vi-VN" dirty="0"/>
              <a:t> </a:t>
            </a:r>
            <a:r>
              <a:rPr lang="vi-VN" dirty="0" err="1"/>
              <a:t>chỉ</a:t>
            </a:r>
            <a:r>
              <a:rPr lang="vi-VN" dirty="0"/>
              <a:t> </a:t>
            </a:r>
            <a:r>
              <a:rPr lang="vi-VN" dirty="0" err="1"/>
              <a:t>dựa</a:t>
            </a:r>
            <a:r>
              <a:rPr lang="vi-VN" dirty="0"/>
              <a:t> trên </a:t>
            </a:r>
            <a:r>
              <a:rPr lang="vi-VN" dirty="0" err="1"/>
              <a:t>những</a:t>
            </a:r>
            <a:r>
              <a:rPr lang="vi-VN" dirty="0"/>
              <a:t> </a:t>
            </a:r>
            <a:r>
              <a:rPr lang="vi-VN" dirty="0" err="1"/>
              <a:t>thuộc</a:t>
            </a:r>
            <a:r>
              <a:rPr lang="vi-VN" dirty="0"/>
              <a:t> </a:t>
            </a:r>
            <a:r>
              <a:rPr lang="vi-VN" dirty="0" err="1"/>
              <a:t>tính</a:t>
            </a:r>
            <a:r>
              <a:rPr lang="vi-VN" dirty="0"/>
              <a:t> </a:t>
            </a:r>
            <a:r>
              <a:rPr lang="vi-VN" dirty="0" err="1"/>
              <a:t>đó</a:t>
            </a:r>
            <a:r>
              <a:rPr lang="vi-VN" dirty="0"/>
              <a:t> </a:t>
            </a:r>
            <a:r>
              <a:rPr lang="vi-VN" dirty="0" err="1"/>
              <a:t>mà</a:t>
            </a:r>
            <a:r>
              <a:rPr lang="vi-VN" dirty="0"/>
              <a:t> không </a:t>
            </a:r>
            <a:r>
              <a:rPr lang="vi-VN" dirty="0" err="1"/>
              <a:t>dựa</a:t>
            </a:r>
            <a:r>
              <a:rPr lang="vi-VN" dirty="0"/>
              <a:t> trên </a:t>
            </a:r>
            <a:r>
              <a:rPr lang="vi-VN" dirty="0" err="1"/>
              <a:t>dữ</a:t>
            </a:r>
            <a:r>
              <a:rPr lang="vi-VN" dirty="0"/>
              <a:t> </a:t>
            </a:r>
            <a:r>
              <a:rPr lang="vi-VN" dirty="0" err="1"/>
              <a:t>liệu</a:t>
            </a:r>
            <a:r>
              <a:rPr lang="vi-VN" dirty="0"/>
              <a:t>.</a:t>
            </a:r>
            <a:endParaRPr lang="en-US" dirty="0"/>
          </a:p>
          <a:p>
            <a:endParaRPr lang="en-US" sz="1200" b="1" dirty="0">
              <a:solidFill>
                <a:srgbClr val="C00000"/>
              </a:solidFill>
            </a:endParaRPr>
          </a:p>
          <a:p>
            <a:r>
              <a:rPr lang="en-US" sz="1200" b="1" dirty="0" err="1">
                <a:solidFill>
                  <a:srgbClr val="C00000"/>
                </a:solidFill>
              </a:rPr>
              <a:t>BiGan</a:t>
            </a:r>
            <a:r>
              <a:rPr lang="en-US" sz="1200" b="1" dirty="0">
                <a:solidFill>
                  <a:srgbClr val="C00000"/>
                </a:solidFill>
              </a:rPr>
              <a:t> - </a:t>
            </a:r>
            <a:r>
              <a:rPr lang="en-US" dirty="0" err="1"/>
              <a:t>Nh</a:t>
            </a:r>
            <a:r>
              <a:rPr lang="vi-VN" dirty="0"/>
              <a:t>ư ta </a:t>
            </a:r>
            <a:r>
              <a:rPr lang="vi-VN" dirty="0" err="1"/>
              <a:t>đã</a:t>
            </a:r>
            <a:r>
              <a:rPr lang="vi-VN" dirty="0"/>
              <a:t> </a:t>
            </a:r>
            <a:r>
              <a:rPr lang="vi-VN" dirty="0" err="1"/>
              <a:t>thấy</a:t>
            </a:r>
            <a:r>
              <a:rPr lang="vi-VN" dirty="0"/>
              <a:t>, GAN cho </a:t>
            </a:r>
            <a:r>
              <a:rPr lang="vi-VN" dirty="0" err="1"/>
              <a:t>phép</a:t>
            </a:r>
            <a:r>
              <a:rPr lang="vi-VN" dirty="0"/>
              <a:t> </a:t>
            </a:r>
            <a:r>
              <a:rPr lang="vi-VN" dirty="0" err="1"/>
              <a:t>biến</a:t>
            </a:r>
            <a:r>
              <a:rPr lang="vi-VN" dirty="0"/>
              <a:t> </a:t>
            </a:r>
            <a:r>
              <a:rPr lang="vi-VN" dirty="0" err="1"/>
              <a:t>đổi</a:t>
            </a:r>
            <a:r>
              <a:rPr lang="vi-VN" dirty="0"/>
              <a:t> </a:t>
            </a:r>
            <a:r>
              <a:rPr lang="vi-VN" dirty="0" err="1"/>
              <a:t>một</a:t>
            </a:r>
            <a:r>
              <a:rPr lang="vi-VN" dirty="0"/>
              <a:t> phân </a:t>
            </a:r>
            <a:r>
              <a:rPr lang="vi-VN" dirty="0" err="1"/>
              <a:t>bố</a:t>
            </a:r>
            <a:r>
              <a:rPr lang="vi-VN" dirty="0"/>
              <a:t> đơn </a:t>
            </a:r>
            <a:r>
              <a:rPr lang="vi-VN" dirty="0" err="1"/>
              <a:t>giản</a:t>
            </a:r>
            <a:r>
              <a:rPr lang="vi-VN" dirty="0"/>
              <a:t> ban </a:t>
            </a:r>
            <a:r>
              <a:rPr lang="vi-VN" dirty="0" err="1"/>
              <a:t>đầu</a:t>
            </a:r>
            <a:r>
              <a:rPr lang="vi-VN" dirty="0"/>
              <a:t> </a:t>
            </a:r>
            <a:r>
              <a:rPr lang="vi-VN" dirty="0" err="1"/>
              <a:t>thành</a:t>
            </a:r>
            <a:r>
              <a:rPr lang="vi-VN" dirty="0"/>
              <a:t> </a:t>
            </a:r>
            <a:r>
              <a:rPr lang="vi-VN" dirty="0" err="1"/>
              <a:t>một</a:t>
            </a:r>
            <a:r>
              <a:rPr lang="vi-VN" dirty="0"/>
              <a:t> phân </a:t>
            </a:r>
            <a:r>
              <a:rPr lang="vi-VN" dirty="0" err="1"/>
              <a:t>bố</a:t>
            </a:r>
            <a:r>
              <a:rPr lang="vi-VN" dirty="0"/>
              <a:t> </a:t>
            </a:r>
            <a:r>
              <a:rPr lang="vi-VN" dirty="0" err="1"/>
              <a:t>phức</a:t>
            </a:r>
            <a:r>
              <a:rPr lang="vi-VN" dirty="0"/>
              <a:t> </a:t>
            </a:r>
            <a:r>
              <a:rPr lang="vi-VN" dirty="0" err="1"/>
              <a:t>tạp</a:t>
            </a:r>
            <a:r>
              <a:rPr lang="vi-VN" dirty="0"/>
              <a:t> </a:t>
            </a:r>
            <a:r>
              <a:rPr lang="vi-VN" dirty="0" err="1"/>
              <a:t>xấp</a:t>
            </a:r>
            <a:r>
              <a:rPr lang="vi-VN" dirty="0"/>
              <a:t> </a:t>
            </a:r>
            <a:r>
              <a:rPr lang="vi-VN" dirty="0" err="1"/>
              <a:t>xỉ</a:t>
            </a:r>
            <a:r>
              <a:rPr lang="vi-VN" dirty="0"/>
              <a:t> phân </a:t>
            </a:r>
            <a:r>
              <a:rPr lang="vi-VN" dirty="0" err="1"/>
              <a:t>bố</a:t>
            </a:r>
            <a:r>
              <a:rPr lang="vi-VN" dirty="0"/>
              <a:t> </a:t>
            </a:r>
            <a:r>
              <a:rPr lang="vi-VN" dirty="0" err="1"/>
              <a:t>dữ</a:t>
            </a:r>
            <a:r>
              <a:rPr lang="vi-VN" dirty="0"/>
              <a:t> </a:t>
            </a:r>
            <a:r>
              <a:rPr lang="vi-VN" dirty="0" err="1"/>
              <a:t>liệu</a:t>
            </a:r>
            <a:r>
              <a:rPr lang="vi-VN" dirty="0"/>
              <a:t>. Phân </a:t>
            </a:r>
            <a:r>
              <a:rPr lang="vi-VN" dirty="0" err="1"/>
              <a:t>bố</a:t>
            </a:r>
            <a:r>
              <a:rPr lang="vi-VN" dirty="0"/>
              <a:t> đơn </a:t>
            </a:r>
            <a:r>
              <a:rPr lang="vi-VN" dirty="0" err="1"/>
              <a:t>giản</a:t>
            </a:r>
            <a:r>
              <a:rPr lang="vi-VN" dirty="0"/>
              <a:t> ban </a:t>
            </a:r>
            <a:r>
              <a:rPr lang="vi-VN" dirty="0" err="1"/>
              <a:t>đầu</a:t>
            </a:r>
            <a:r>
              <a:rPr lang="vi-VN" dirty="0"/>
              <a:t> Z </a:t>
            </a:r>
            <a:r>
              <a:rPr lang="vi-VN" dirty="0" err="1"/>
              <a:t>có</a:t>
            </a:r>
            <a:r>
              <a:rPr lang="vi-VN" dirty="0"/>
              <a:t> </a:t>
            </a:r>
            <a:r>
              <a:rPr lang="vi-VN" dirty="0" err="1"/>
              <a:t>thể</a:t>
            </a:r>
            <a:r>
              <a:rPr lang="vi-VN" dirty="0"/>
              <a:t> </a:t>
            </a:r>
            <a:r>
              <a:rPr lang="vi-VN" dirty="0" err="1"/>
              <a:t>được</a:t>
            </a:r>
            <a:r>
              <a:rPr lang="vi-VN" dirty="0"/>
              <a:t> coi như </a:t>
            </a:r>
            <a:r>
              <a:rPr lang="vi-VN" dirty="0" err="1"/>
              <a:t>là</a:t>
            </a:r>
            <a:r>
              <a:rPr lang="vi-VN" dirty="0"/>
              <a:t> </a:t>
            </a:r>
            <a:r>
              <a:rPr lang="vi-VN" dirty="0" err="1"/>
              <a:t>một</a:t>
            </a:r>
            <a:r>
              <a:rPr lang="vi-VN" dirty="0"/>
              <a:t> phân </a:t>
            </a:r>
            <a:r>
              <a:rPr lang="vi-VN" dirty="0" err="1"/>
              <a:t>bố</a:t>
            </a:r>
            <a:r>
              <a:rPr lang="vi-VN" dirty="0"/>
              <a:t> </a:t>
            </a:r>
            <a:r>
              <a:rPr lang="vi-VN" dirty="0" err="1"/>
              <a:t>của</a:t>
            </a:r>
            <a:r>
              <a:rPr lang="vi-VN" dirty="0"/>
              <a:t> </a:t>
            </a:r>
            <a:r>
              <a:rPr lang="vi-VN" dirty="0" err="1"/>
              <a:t>biểu</a:t>
            </a:r>
            <a:r>
              <a:rPr lang="vi-VN" dirty="0"/>
              <a:t> </a:t>
            </a:r>
            <a:r>
              <a:rPr lang="vi-VN" dirty="0" err="1"/>
              <a:t>diễn</a:t>
            </a:r>
            <a:r>
              <a:rPr lang="vi-VN" dirty="0"/>
              <a:t> </a:t>
            </a:r>
            <a:r>
              <a:rPr lang="vi-VN" dirty="0" err="1"/>
              <a:t>ẩn</a:t>
            </a:r>
            <a:r>
              <a:rPr lang="vi-VN" dirty="0"/>
              <a:t>. </a:t>
            </a:r>
            <a:r>
              <a:rPr lang="vi-VN" dirty="0" err="1"/>
              <a:t>Việc</a:t>
            </a:r>
            <a:r>
              <a:rPr lang="vi-VN" dirty="0"/>
              <a:t> </a:t>
            </a:r>
            <a:r>
              <a:rPr lang="vi-VN" dirty="0" err="1"/>
              <a:t>trích</a:t>
            </a:r>
            <a:r>
              <a:rPr lang="vi-VN" dirty="0"/>
              <a:t> </a:t>
            </a:r>
            <a:r>
              <a:rPr lang="vi-VN" dirty="0" err="1"/>
              <a:t>rút</a:t>
            </a:r>
            <a:r>
              <a:rPr lang="vi-VN" dirty="0"/>
              <a:t> </a:t>
            </a:r>
            <a:r>
              <a:rPr lang="vi-VN" dirty="0" err="1"/>
              <a:t>biểu</a:t>
            </a:r>
            <a:r>
              <a:rPr lang="vi-VN" dirty="0"/>
              <a:t> </a:t>
            </a:r>
            <a:r>
              <a:rPr lang="vi-VN" dirty="0" err="1"/>
              <a:t>diễn</a:t>
            </a:r>
            <a:r>
              <a:rPr lang="vi-VN" dirty="0"/>
              <a:t> </a:t>
            </a:r>
            <a:r>
              <a:rPr lang="vi-VN" dirty="0" err="1"/>
              <a:t>ẩn</a:t>
            </a:r>
            <a:r>
              <a:rPr lang="vi-VN" dirty="0"/>
              <a:t> </a:t>
            </a:r>
            <a:r>
              <a:rPr lang="vi-VN" dirty="0" err="1"/>
              <a:t>từ</a:t>
            </a:r>
            <a:r>
              <a:rPr lang="vi-VN" dirty="0"/>
              <a:t>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cung </a:t>
            </a:r>
            <a:r>
              <a:rPr lang="vi-VN" dirty="0" err="1"/>
              <a:t>cấp</a:t>
            </a:r>
            <a:r>
              <a:rPr lang="vi-VN" dirty="0"/>
              <a:t> </a:t>
            </a:r>
            <a:r>
              <a:rPr lang="vi-VN" dirty="0" err="1"/>
              <a:t>những</a:t>
            </a:r>
            <a:r>
              <a:rPr lang="vi-VN" dirty="0"/>
              <a:t> </a:t>
            </a:r>
            <a:r>
              <a:rPr lang="vi-VN" dirty="0" err="1"/>
              <a:t>thuộc</a:t>
            </a:r>
            <a:r>
              <a:rPr lang="vi-VN" dirty="0"/>
              <a:t> </a:t>
            </a:r>
            <a:r>
              <a:rPr lang="vi-VN" dirty="0" err="1"/>
              <a:t>tính</a:t>
            </a:r>
            <a:r>
              <a:rPr lang="vi-VN" dirty="0"/>
              <a:t> </a:t>
            </a:r>
            <a:r>
              <a:rPr lang="vi-VN" dirty="0" err="1"/>
              <a:t>tiện</a:t>
            </a:r>
            <a:r>
              <a:rPr lang="vi-VN" dirty="0"/>
              <a:t> </a:t>
            </a:r>
            <a:r>
              <a:rPr lang="vi-VN" dirty="0" err="1"/>
              <a:t>dụng</a:t>
            </a:r>
            <a:r>
              <a:rPr lang="vi-VN" dirty="0"/>
              <a:t> cho </a:t>
            </a:r>
            <a:r>
              <a:rPr lang="vi-VN" dirty="0" err="1"/>
              <a:t>nhiều</a:t>
            </a:r>
            <a:r>
              <a:rPr lang="vi-VN" dirty="0"/>
              <a:t> </a:t>
            </a:r>
            <a:r>
              <a:rPr lang="vi-VN" dirty="0" err="1"/>
              <a:t>bài</a:t>
            </a:r>
            <a:r>
              <a:rPr lang="vi-VN" dirty="0"/>
              <a:t> </a:t>
            </a:r>
            <a:r>
              <a:rPr lang="vi-VN" dirty="0" err="1"/>
              <a:t>toán</a:t>
            </a:r>
            <a:r>
              <a:rPr lang="vi-VN" dirty="0"/>
              <a:t> </a:t>
            </a:r>
            <a:r>
              <a:rPr lang="vi-VN" dirty="0" err="1"/>
              <a:t>phụ</a:t>
            </a:r>
            <a:r>
              <a:rPr lang="vi-VN" dirty="0"/>
              <a:t> </a:t>
            </a:r>
            <a:r>
              <a:rPr lang="vi-VN" dirty="0" err="1"/>
              <a:t>chẳng</a:t>
            </a:r>
            <a:r>
              <a:rPr lang="vi-VN" dirty="0"/>
              <a:t> </a:t>
            </a:r>
            <a:r>
              <a:rPr lang="vi-VN" dirty="0" err="1"/>
              <a:t>hạn</a:t>
            </a:r>
            <a:r>
              <a:rPr lang="vi-VN" dirty="0"/>
              <a:t> như phân </a:t>
            </a:r>
            <a:r>
              <a:rPr lang="vi-VN" dirty="0" err="1"/>
              <a:t>lớp</a:t>
            </a:r>
            <a:r>
              <a:rPr lang="vi-VN" dirty="0"/>
              <a:t> </a:t>
            </a:r>
            <a:r>
              <a:rPr lang="vi-VN" dirty="0" err="1"/>
              <a:t>hoặc</a:t>
            </a:r>
            <a:r>
              <a:rPr lang="vi-VN" dirty="0"/>
              <a:t> </a:t>
            </a:r>
            <a:r>
              <a:rPr lang="vi-VN" dirty="0" err="1"/>
              <a:t>transfer</a:t>
            </a:r>
            <a:r>
              <a:rPr lang="vi-VN" dirty="0"/>
              <a:t> </a:t>
            </a:r>
            <a:r>
              <a:rPr lang="vi-VN" dirty="0" err="1"/>
              <a:t>learning</a:t>
            </a:r>
            <a:r>
              <a:rPr lang="vi-VN" dirty="0"/>
              <a:t>. Tuy nhiên </a:t>
            </a:r>
            <a:r>
              <a:rPr lang="vi-VN" dirty="0" err="1"/>
              <a:t>tất</a:t>
            </a:r>
            <a:r>
              <a:rPr lang="vi-VN" dirty="0"/>
              <a:t> </a:t>
            </a:r>
            <a:r>
              <a:rPr lang="vi-VN" dirty="0" err="1"/>
              <a:t>cả</a:t>
            </a:r>
            <a:r>
              <a:rPr lang="vi-VN" dirty="0"/>
              <a:t> </a:t>
            </a:r>
            <a:r>
              <a:rPr lang="vi-VN" dirty="0" err="1"/>
              <a:t>các</a:t>
            </a:r>
            <a:r>
              <a:rPr lang="vi-VN" dirty="0"/>
              <a:t> </a:t>
            </a:r>
            <a:r>
              <a:rPr lang="vi-VN" dirty="0" err="1"/>
              <a:t>GANs</a:t>
            </a:r>
            <a:r>
              <a:rPr lang="vi-VN" dirty="0"/>
              <a:t> ta </a:t>
            </a:r>
            <a:r>
              <a:rPr lang="vi-VN" dirty="0" err="1"/>
              <a:t>đã</a:t>
            </a:r>
            <a:r>
              <a:rPr lang="vi-VN" dirty="0"/>
              <a:t> </a:t>
            </a:r>
            <a:r>
              <a:rPr lang="vi-VN" dirty="0" err="1"/>
              <a:t>xét</a:t>
            </a:r>
            <a:r>
              <a:rPr lang="vi-VN" dirty="0"/>
              <a:t> ở trên không </a:t>
            </a:r>
            <a:r>
              <a:rPr lang="vi-VN" dirty="0" err="1"/>
              <a:t>đề</a:t>
            </a:r>
            <a:r>
              <a:rPr lang="vi-VN" dirty="0"/>
              <a:t> </a:t>
            </a:r>
            <a:r>
              <a:rPr lang="vi-VN" dirty="0" err="1"/>
              <a:t>xuất</a:t>
            </a:r>
            <a:r>
              <a:rPr lang="vi-VN" dirty="0"/>
              <a:t> phương </a:t>
            </a:r>
            <a:r>
              <a:rPr lang="vi-VN" dirty="0" err="1"/>
              <a:t>thức</a:t>
            </a:r>
            <a:r>
              <a:rPr lang="vi-VN" dirty="0"/>
              <a:t> </a:t>
            </a:r>
            <a:r>
              <a:rPr lang="vi-VN" dirty="0" err="1"/>
              <a:t>tính</a:t>
            </a:r>
            <a:r>
              <a:rPr lang="vi-VN" dirty="0"/>
              <a:t> z </a:t>
            </a:r>
            <a:r>
              <a:rPr lang="vi-VN" dirty="0" err="1"/>
              <a:t>từ</a:t>
            </a:r>
            <a:r>
              <a:rPr lang="vi-VN" dirty="0"/>
              <a:t> </a:t>
            </a:r>
            <a:r>
              <a:rPr lang="vi-VN" dirty="0" err="1"/>
              <a:t>sample</a:t>
            </a:r>
            <a:r>
              <a:rPr lang="vi-VN" dirty="0"/>
              <a:t> x.</a:t>
            </a:r>
          </a:p>
          <a:p>
            <a:endParaRPr lang="vi-VN" dirty="0"/>
          </a:p>
          <a:p>
            <a:r>
              <a:rPr lang="vi-VN" dirty="0" err="1"/>
              <a:t>BiGAN</a:t>
            </a:r>
            <a:r>
              <a:rPr lang="vi-VN" dirty="0"/>
              <a:t> </a:t>
            </a:r>
            <a:r>
              <a:rPr lang="vi-VN" dirty="0" err="1"/>
              <a:t>đề</a:t>
            </a:r>
            <a:r>
              <a:rPr lang="vi-VN" dirty="0"/>
              <a:t> </a:t>
            </a:r>
            <a:r>
              <a:rPr lang="vi-VN" dirty="0" err="1"/>
              <a:t>xuất</a:t>
            </a:r>
            <a:r>
              <a:rPr lang="vi-VN" dirty="0"/>
              <a:t> </a:t>
            </a:r>
            <a:r>
              <a:rPr lang="vi-VN" dirty="0" err="1"/>
              <a:t>một</a:t>
            </a:r>
            <a:r>
              <a:rPr lang="vi-VN" dirty="0"/>
              <a:t> </a:t>
            </a:r>
            <a:r>
              <a:rPr lang="vi-VN" dirty="0" err="1"/>
              <a:t>giải</a:t>
            </a:r>
            <a:r>
              <a:rPr lang="vi-VN" dirty="0"/>
              <a:t> </a:t>
            </a:r>
            <a:r>
              <a:rPr lang="vi-VN" dirty="0" err="1"/>
              <a:t>pháp</a:t>
            </a:r>
            <a:r>
              <a:rPr lang="vi-VN" dirty="0"/>
              <a:t> </a:t>
            </a:r>
            <a:r>
              <a:rPr lang="vi-VN" dirty="0" err="1"/>
              <a:t>giúp</a:t>
            </a:r>
            <a:r>
              <a:rPr lang="vi-VN" dirty="0"/>
              <a:t> </a:t>
            </a:r>
            <a:r>
              <a:rPr lang="vi-VN" dirty="0" err="1"/>
              <a:t>đào</a:t>
            </a:r>
            <a:r>
              <a:rPr lang="vi-VN" dirty="0"/>
              <a:t> </a:t>
            </a:r>
            <a:r>
              <a:rPr lang="vi-VN" dirty="0" err="1"/>
              <a:t>tạo</a:t>
            </a:r>
            <a:r>
              <a:rPr lang="vi-VN" dirty="0"/>
              <a:t> </a:t>
            </a:r>
            <a:r>
              <a:rPr lang="vi-VN" dirty="0" err="1"/>
              <a:t>một</a:t>
            </a:r>
            <a:r>
              <a:rPr lang="vi-VN" dirty="0"/>
              <a:t> </a:t>
            </a:r>
            <a:r>
              <a:rPr lang="vi-VN" dirty="0" err="1"/>
              <a:t>hàm</a:t>
            </a:r>
            <a:r>
              <a:rPr lang="vi-VN" dirty="0"/>
              <a:t> </a:t>
            </a:r>
            <a:r>
              <a:rPr lang="vi-VN" dirty="0" err="1"/>
              <a:t>mã</a:t>
            </a:r>
            <a:r>
              <a:rPr lang="vi-VN" dirty="0"/>
              <a:t> </a:t>
            </a:r>
            <a:r>
              <a:rPr lang="vi-VN" dirty="0" err="1"/>
              <a:t>hoá</a:t>
            </a:r>
            <a:r>
              <a:rPr lang="vi-VN" dirty="0"/>
              <a:t> </a:t>
            </a:r>
            <a:r>
              <a:rPr lang="vi-VN" dirty="0" err="1"/>
              <a:t>Encoder</a:t>
            </a:r>
            <a:r>
              <a:rPr lang="vi-VN" dirty="0"/>
              <a:t> E </a:t>
            </a:r>
            <a:r>
              <a:rPr lang="vi-VN" dirty="0" err="1"/>
              <a:t>đồng</a:t>
            </a:r>
            <a:r>
              <a:rPr lang="vi-VN" dirty="0"/>
              <a:t> </a:t>
            </a:r>
            <a:r>
              <a:rPr lang="vi-VN" dirty="0" err="1"/>
              <a:t>thời</a:t>
            </a:r>
            <a:r>
              <a:rPr lang="vi-VN" dirty="0"/>
              <a:t> trong </a:t>
            </a:r>
            <a:r>
              <a:rPr lang="vi-VN" dirty="0" err="1"/>
              <a:t>quá</a:t>
            </a:r>
            <a:r>
              <a:rPr lang="vi-VN" dirty="0"/>
              <a:t> </a:t>
            </a:r>
            <a:r>
              <a:rPr lang="vi-VN" dirty="0" err="1"/>
              <a:t>trình</a:t>
            </a:r>
            <a:r>
              <a:rPr lang="vi-VN" dirty="0"/>
              <a:t> </a:t>
            </a:r>
            <a:r>
              <a:rPr lang="vi-VN" dirty="0" err="1"/>
              <a:t>đào</a:t>
            </a:r>
            <a:r>
              <a:rPr lang="vi-VN" dirty="0"/>
              <a:t> </a:t>
            </a:r>
            <a:r>
              <a:rPr lang="vi-VN" dirty="0" err="1"/>
              <a:t>tạo</a:t>
            </a:r>
            <a:r>
              <a:rPr lang="vi-VN" dirty="0"/>
              <a:t> </a:t>
            </a:r>
            <a:r>
              <a:rPr lang="vi-VN" dirty="0" err="1"/>
              <a:t>Generator</a:t>
            </a:r>
            <a:r>
              <a:rPr lang="vi-VN" dirty="0"/>
              <a:t> G. </a:t>
            </a:r>
            <a:r>
              <a:rPr lang="vi-VN" dirty="0" err="1"/>
              <a:t>Hàm</a:t>
            </a:r>
            <a:r>
              <a:rPr lang="vi-VN" dirty="0"/>
              <a:t> E </a:t>
            </a:r>
            <a:r>
              <a:rPr lang="vi-VN" dirty="0" err="1"/>
              <a:t>giúp</a:t>
            </a:r>
            <a:r>
              <a:rPr lang="vi-VN" dirty="0"/>
              <a:t> </a:t>
            </a:r>
            <a:r>
              <a:rPr lang="vi-VN" dirty="0" err="1"/>
              <a:t>chuyển</a:t>
            </a:r>
            <a:r>
              <a:rPr lang="vi-VN" dirty="0"/>
              <a:t> </a:t>
            </a:r>
            <a:r>
              <a:rPr lang="vi-VN" dirty="0" err="1"/>
              <a:t>đổi</a:t>
            </a:r>
            <a:r>
              <a:rPr lang="vi-VN" dirty="0"/>
              <a:t> </a:t>
            </a:r>
            <a:r>
              <a:rPr lang="vi-VN" dirty="0" err="1"/>
              <a:t>một</a:t>
            </a:r>
            <a:r>
              <a:rPr lang="vi-VN" dirty="0"/>
              <a:t> </a:t>
            </a:r>
            <a:r>
              <a:rPr lang="vi-VN" dirty="0" err="1"/>
              <a:t>sample</a:t>
            </a:r>
            <a:r>
              <a:rPr lang="vi-VN" dirty="0"/>
              <a:t> x </a:t>
            </a:r>
            <a:r>
              <a:rPr lang="vi-VN" dirty="0" err="1"/>
              <a:t>thành</a:t>
            </a:r>
            <a:r>
              <a:rPr lang="vi-VN" dirty="0"/>
              <a:t> </a:t>
            </a:r>
            <a:r>
              <a:rPr lang="vi-VN" dirty="0" err="1"/>
              <a:t>các</a:t>
            </a:r>
            <a:r>
              <a:rPr lang="vi-VN" dirty="0"/>
              <a:t> </a:t>
            </a:r>
            <a:r>
              <a:rPr lang="vi-VN" dirty="0" err="1"/>
              <a:t>thuộc</a:t>
            </a:r>
            <a:r>
              <a:rPr lang="vi-VN" dirty="0"/>
              <a:t> </a:t>
            </a:r>
            <a:r>
              <a:rPr lang="vi-VN" dirty="0" err="1"/>
              <a:t>tính</a:t>
            </a:r>
            <a:r>
              <a:rPr lang="vi-VN" dirty="0"/>
              <a:t> </a:t>
            </a:r>
            <a:r>
              <a:rPr lang="vi-VN" dirty="0" err="1"/>
              <a:t>ẩn</a:t>
            </a:r>
            <a:r>
              <a:rPr lang="vi-VN" dirty="0"/>
              <a:t> z tương </a:t>
            </a:r>
            <a:r>
              <a:rPr lang="vi-VN" dirty="0" err="1"/>
              <a:t>ứng</a:t>
            </a:r>
            <a:r>
              <a:rPr lang="vi-VN" dirty="0"/>
              <a:t>. </a:t>
            </a:r>
            <a:r>
              <a:rPr lang="vi-VN" dirty="0" err="1"/>
              <a:t>BiGAN</a:t>
            </a:r>
            <a:r>
              <a:rPr lang="vi-VN" dirty="0"/>
              <a:t> </a:t>
            </a:r>
            <a:r>
              <a:rPr lang="vi-VN" dirty="0" err="1"/>
              <a:t>đào</a:t>
            </a:r>
            <a:r>
              <a:rPr lang="vi-VN" dirty="0"/>
              <a:t> </a:t>
            </a:r>
            <a:r>
              <a:rPr lang="vi-VN" dirty="0" err="1"/>
              <a:t>tạo</a:t>
            </a:r>
            <a:r>
              <a:rPr lang="vi-VN" dirty="0"/>
              <a:t> </a:t>
            </a:r>
            <a:r>
              <a:rPr lang="vi-VN" dirty="0" err="1"/>
              <a:t>một</a:t>
            </a:r>
            <a:r>
              <a:rPr lang="vi-VN" dirty="0"/>
              <a:t> </a:t>
            </a:r>
            <a:r>
              <a:rPr lang="vi-VN" dirty="0" err="1"/>
              <a:t>ánh</a:t>
            </a:r>
            <a:r>
              <a:rPr lang="vi-VN" dirty="0"/>
              <a:t> </a:t>
            </a:r>
            <a:r>
              <a:rPr lang="vi-VN" dirty="0" err="1"/>
              <a:t>xạ</a:t>
            </a:r>
            <a:r>
              <a:rPr lang="vi-VN" dirty="0"/>
              <a:t> </a:t>
            </a:r>
            <a:r>
              <a:rPr lang="vi-VN" dirty="0" err="1"/>
              <a:t>ngược</a:t>
            </a:r>
            <a:r>
              <a:rPr lang="vi-VN" dirty="0"/>
              <a:t> </a:t>
            </a:r>
            <a:r>
              <a:rPr lang="vi-VN" dirty="0" err="1"/>
              <a:t>từ</a:t>
            </a:r>
            <a:r>
              <a:rPr lang="vi-VN" dirty="0"/>
              <a:t> </a:t>
            </a:r>
            <a:r>
              <a:rPr lang="vi-VN" dirty="0" err="1"/>
              <a:t>sample</a:t>
            </a:r>
            <a:r>
              <a:rPr lang="vi-VN" dirty="0"/>
              <a:t> </a:t>
            </a:r>
            <a:r>
              <a:rPr lang="vi-VN" dirty="0" err="1"/>
              <a:t>tới</a:t>
            </a:r>
            <a:r>
              <a:rPr lang="vi-VN" dirty="0"/>
              <a:t> z.</a:t>
            </a:r>
          </a:p>
          <a:p>
            <a:endParaRPr lang="vi-VN" dirty="0"/>
          </a:p>
          <a:p>
            <a:r>
              <a:rPr lang="vi-VN" dirty="0" err="1"/>
              <a:t>Mặc</a:t>
            </a:r>
            <a:r>
              <a:rPr lang="vi-VN" dirty="0"/>
              <a:t> </a:t>
            </a:r>
            <a:r>
              <a:rPr lang="vi-VN" dirty="0" err="1"/>
              <a:t>dù</a:t>
            </a:r>
            <a:r>
              <a:rPr lang="vi-VN" baseline="0" dirty="0"/>
              <a:t> </a:t>
            </a:r>
            <a:r>
              <a:rPr lang="vi-VN" baseline="0" dirty="0" err="1"/>
              <a:t>BiGAN</a:t>
            </a:r>
            <a:r>
              <a:rPr lang="vi-VN" baseline="0" dirty="0"/>
              <a:t> xây </a:t>
            </a:r>
            <a:r>
              <a:rPr lang="vi-VN" baseline="0" dirty="0" err="1"/>
              <a:t>dựng</a:t>
            </a:r>
            <a:r>
              <a:rPr lang="vi-VN" baseline="0" dirty="0"/>
              <a:t> </a:t>
            </a:r>
            <a:r>
              <a:rPr lang="vi-VN" baseline="0" dirty="0" err="1"/>
              <a:t>để</a:t>
            </a:r>
            <a:r>
              <a:rPr lang="vi-VN" baseline="0" dirty="0"/>
              <a:t> E không </a:t>
            </a:r>
            <a:r>
              <a:rPr lang="vi-VN" baseline="0" dirty="0" err="1"/>
              <a:t>nhìn</a:t>
            </a:r>
            <a:r>
              <a:rPr lang="vi-VN" baseline="0" dirty="0"/>
              <a:t> </a:t>
            </a:r>
            <a:r>
              <a:rPr lang="vi-VN" baseline="0" dirty="0" err="1"/>
              <a:t>thấy</a:t>
            </a:r>
            <a:r>
              <a:rPr lang="vi-VN" baseline="0" dirty="0"/>
              <a:t> </a:t>
            </a:r>
            <a:r>
              <a:rPr lang="vi-VN" baseline="0" dirty="0" err="1"/>
              <a:t>output</a:t>
            </a:r>
            <a:r>
              <a:rPr lang="vi-VN" baseline="0" dirty="0"/>
              <a:t> </a:t>
            </a:r>
            <a:r>
              <a:rPr lang="vi-VN" baseline="0" dirty="0" err="1"/>
              <a:t>của</a:t>
            </a:r>
            <a:r>
              <a:rPr lang="vi-VN" baseline="0" dirty="0"/>
              <a:t> G, không </a:t>
            </a:r>
            <a:r>
              <a:rPr lang="vi-VN" baseline="0" dirty="0" err="1"/>
              <a:t>kết</a:t>
            </a:r>
            <a:r>
              <a:rPr lang="vi-VN" baseline="0" dirty="0"/>
              <a:t> </a:t>
            </a:r>
            <a:r>
              <a:rPr lang="vi-VN" baseline="0" dirty="0" err="1"/>
              <a:t>nối</a:t>
            </a:r>
            <a:r>
              <a:rPr lang="vi-VN" baseline="0" dirty="0"/>
              <a:t> </a:t>
            </a:r>
            <a:r>
              <a:rPr lang="vi-VN" baseline="0" dirty="0" err="1"/>
              <a:t>trực</a:t>
            </a:r>
            <a:r>
              <a:rPr lang="vi-VN" baseline="0" dirty="0"/>
              <a:t> </a:t>
            </a:r>
            <a:r>
              <a:rPr lang="vi-VN" baseline="0" dirty="0" err="1"/>
              <a:t>tiếp</a:t>
            </a:r>
            <a:r>
              <a:rPr lang="vi-VN" baseline="0" dirty="0"/>
              <a:t> </a:t>
            </a:r>
            <a:r>
              <a:rPr lang="vi-VN" baseline="0" dirty="0" err="1"/>
              <a:t>với</a:t>
            </a:r>
            <a:r>
              <a:rPr lang="vi-VN" baseline="0" dirty="0"/>
              <a:t> </a:t>
            </a:r>
            <a:r>
              <a:rPr lang="vi-VN" baseline="0" dirty="0" err="1"/>
              <a:t>output</a:t>
            </a:r>
            <a:r>
              <a:rPr lang="vi-VN" baseline="0" dirty="0"/>
              <a:t> </a:t>
            </a:r>
            <a:r>
              <a:rPr lang="vi-VN" baseline="0" dirty="0" err="1"/>
              <a:t>của</a:t>
            </a:r>
            <a:r>
              <a:rPr lang="vi-VN" baseline="0" dirty="0"/>
              <a:t> G </a:t>
            </a:r>
            <a:r>
              <a:rPr lang="vi-VN" baseline="0" dirty="0" err="1"/>
              <a:t>và</a:t>
            </a:r>
            <a:r>
              <a:rPr lang="vi-VN" baseline="0" dirty="0"/>
              <a:t> </a:t>
            </a:r>
            <a:r>
              <a:rPr lang="vi-VN" baseline="0" dirty="0" err="1"/>
              <a:t>ngược</a:t>
            </a:r>
            <a:r>
              <a:rPr lang="vi-VN" baseline="0" dirty="0"/>
              <a:t> </a:t>
            </a:r>
            <a:r>
              <a:rPr lang="vi-VN" baseline="0" dirty="0" err="1"/>
              <a:t>lại</a:t>
            </a:r>
            <a:r>
              <a:rPr lang="vi-VN" baseline="0" dirty="0"/>
              <a:t> G </a:t>
            </a:r>
            <a:r>
              <a:rPr lang="vi-VN" baseline="0" dirty="0" err="1"/>
              <a:t>cũng</a:t>
            </a:r>
            <a:r>
              <a:rPr lang="vi-VN" baseline="0" dirty="0"/>
              <a:t> không </a:t>
            </a:r>
            <a:r>
              <a:rPr lang="vi-VN" baseline="0" dirty="0" err="1"/>
              <a:t>kết</a:t>
            </a:r>
            <a:r>
              <a:rPr lang="vi-VN" baseline="0" dirty="0"/>
              <a:t> </a:t>
            </a:r>
            <a:r>
              <a:rPr lang="vi-VN" baseline="0" dirty="0" err="1"/>
              <a:t>nối</a:t>
            </a:r>
            <a:r>
              <a:rPr lang="vi-VN" baseline="0" dirty="0"/>
              <a:t> </a:t>
            </a:r>
            <a:r>
              <a:rPr lang="vi-VN" baseline="0" dirty="0" err="1"/>
              <a:t>trực</a:t>
            </a:r>
            <a:r>
              <a:rPr lang="vi-VN" baseline="0" dirty="0"/>
              <a:t> </a:t>
            </a:r>
            <a:r>
              <a:rPr lang="vi-VN" baseline="0" dirty="0" err="1"/>
              <a:t>tiếp</a:t>
            </a:r>
            <a:r>
              <a:rPr lang="vi-VN" baseline="0" dirty="0"/>
              <a:t> </a:t>
            </a:r>
            <a:r>
              <a:rPr lang="vi-VN" baseline="0" dirty="0" err="1"/>
              <a:t>với</a:t>
            </a:r>
            <a:r>
              <a:rPr lang="vi-VN" baseline="0" dirty="0"/>
              <a:t> </a:t>
            </a:r>
            <a:r>
              <a:rPr lang="vi-VN" baseline="0" dirty="0" err="1"/>
              <a:t>output</a:t>
            </a:r>
            <a:r>
              <a:rPr lang="vi-VN" baseline="0" dirty="0"/>
              <a:t> </a:t>
            </a:r>
            <a:r>
              <a:rPr lang="vi-VN" baseline="0" dirty="0" err="1"/>
              <a:t>của</a:t>
            </a:r>
            <a:r>
              <a:rPr lang="vi-VN" baseline="0" dirty="0"/>
              <a:t> E. Tuy nhiên </a:t>
            </a:r>
            <a:r>
              <a:rPr lang="vi-VN" baseline="0" dirty="0" err="1"/>
              <a:t>để</a:t>
            </a:r>
            <a:r>
              <a:rPr lang="vi-VN" baseline="0" dirty="0"/>
              <a:t> </a:t>
            </a:r>
            <a:r>
              <a:rPr lang="vi-VN" baseline="0" dirty="0" err="1"/>
              <a:t>lừa</a:t>
            </a:r>
            <a:r>
              <a:rPr lang="vi-VN" baseline="0" dirty="0"/>
              <a:t> </a:t>
            </a:r>
            <a:r>
              <a:rPr lang="vi-VN" baseline="0" dirty="0" err="1"/>
              <a:t>được</a:t>
            </a:r>
            <a:r>
              <a:rPr lang="vi-VN" baseline="0" dirty="0"/>
              <a:t> </a:t>
            </a:r>
            <a:r>
              <a:rPr lang="vi-VN" baseline="0" dirty="0" err="1"/>
              <a:t>Discriminator</a:t>
            </a:r>
            <a:r>
              <a:rPr lang="vi-VN" baseline="0" dirty="0"/>
              <a:t> </a:t>
            </a:r>
            <a:r>
              <a:rPr lang="vi-VN" baseline="0" dirty="0" err="1"/>
              <a:t>nó</a:t>
            </a:r>
            <a:r>
              <a:rPr lang="vi-VN" baseline="0" dirty="0"/>
              <a:t> </a:t>
            </a:r>
            <a:r>
              <a:rPr lang="vi-VN" baseline="0" dirty="0" err="1"/>
              <a:t>phải</a:t>
            </a:r>
            <a:r>
              <a:rPr lang="vi-VN" baseline="0" dirty="0"/>
              <a:t> </a:t>
            </a:r>
            <a:r>
              <a:rPr lang="vi-VN" baseline="0" dirty="0" err="1"/>
              <a:t>tính</a:t>
            </a:r>
            <a:r>
              <a:rPr lang="vi-VN" baseline="0" dirty="0"/>
              <a:t> </a:t>
            </a:r>
            <a:r>
              <a:rPr lang="vi-VN" baseline="0" dirty="0" err="1"/>
              <a:t>toán</a:t>
            </a:r>
            <a:r>
              <a:rPr lang="vi-VN" baseline="0" dirty="0"/>
              <a:t> </a:t>
            </a:r>
            <a:r>
              <a:rPr lang="vi-VN" baseline="0" dirty="0" err="1"/>
              <a:t>ngược</a:t>
            </a:r>
            <a:r>
              <a:rPr lang="vi-VN" baseline="0" dirty="0"/>
              <a:t> </a:t>
            </a:r>
            <a:r>
              <a:rPr lang="vi-VN" baseline="0" dirty="0" err="1"/>
              <a:t>của</a:t>
            </a:r>
            <a:r>
              <a:rPr lang="vi-VN" baseline="0" dirty="0"/>
              <a:t> nhau. </a:t>
            </a:r>
            <a:endParaRPr lang="en-US" sz="1200" b="1" dirty="0">
              <a:solidFill>
                <a:srgbClr val="C00000"/>
              </a:solidFill>
            </a:endParaRPr>
          </a:p>
          <a:p>
            <a:endParaRPr lang="vi-VN" baseline="0" dirty="0"/>
          </a:p>
          <a:p>
            <a:r>
              <a:rPr lang="en-US" dirty="0"/>
              <a:t> </a:t>
            </a:r>
          </a:p>
        </p:txBody>
      </p:sp>
      <p:sp>
        <p:nvSpPr>
          <p:cNvPr id="4" name="Slide Number Placeholder 3"/>
          <p:cNvSpPr>
            <a:spLocks noGrp="1"/>
          </p:cNvSpPr>
          <p:nvPr>
            <p:ph type="sldNum" sz="quarter" idx="10"/>
          </p:nvPr>
        </p:nvSpPr>
        <p:spPr/>
        <p:txBody>
          <a:bodyPr/>
          <a:lstStyle/>
          <a:p>
            <a:fld id="{93150157-85D8-46BF-8D10-4150BEA33F8D}" type="slidenum">
              <a:rPr lang="en-US" smtClean="0"/>
              <a:t>18</a:t>
            </a:fld>
            <a:endParaRPr lang="en-US"/>
          </a:p>
        </p:txBody>
      </p:sp>
    </p:spTree>
    <p:extLst>
      <p:ext uri="{BB962C8B-B14F-4D97-AF65-F5344CB8AC3E}">
        <p14:creationId xmlns:p14="http://schemas.microsoft.com/office/powerpoint/2010/main" val="39590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10"/>
          </p:nvPr>
        </p:nvSpPr>
        <p:spPr/>
        <p:txBody>
          <a:bodyPr/>
          <a:lstStyle/>
          <a:p>
            <a:fld id="{93150157-85D8-46BF-8D10-4150BEA33F8D}" type="slidenum">
              <a:rPr lang="en-US" smtClean="0"/>
              <a:t>19</a:t>
            </a:fld>
            <a:endParaRPr lang="en-US"/>
          </a:p>
        </p:txBody>
      </p:sp>
    </p:spTree>
    <p:extLst>
      <p:ext uri="{BB962C8B-B14F-4D97-AF65-F5344CB8AC3E}">
        <p14:creationId xmlns:p14="http://schemas.microsoft.com/office/powerpoint/2010/main" val="320919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sz="1200" kern="1200" dirty="0">
                <a:solidFill>
                  <a:schemeClr val="tx1"/>
                </a:solidFill>
                <a:effectLst/>
                <a:latin typeface="+mn-lt"/>
                <a:ea typeface="+mn-ea"/>
                <a:cs typeface="+mn-cs"/>
              </a:rPr>
              <a:t>M</a:t>
            </a:r>
            <a:r>
              <a:rPr lang="vi-VN" sz="1200" kern="1200" dirty="0" err="1">
                <a:solidFill>
                  <a:schemeClr val="tx1"/>
                </a:solidFill>
                <a:effectLst/>
                <a:latin typeface="+mn-lt"/>
                <a:ea typeface="+mn-ea"/>
                <a:cs typeface="+mn-cs"/>
              </a:rPr>
              <a:t>ục</a:t>
            </a:r>
            <a:r>
              <a:rPr lang="vi-VN" sz="1200" kern="1200" dirty="0">
                <a:solidFill>
                  <a:schemeClr val="tx1"/>
                </a:solidFill>
                <a:effectLst/>
                <a:latin typeface="+mn-lt"/>
                <a:ea typeface="+mn-ea"/>
                <a:cs typeface="+mn-cs"/>
              </a:rPr>
              <a:t> tiêu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xây </a:t>
            </a:r>
            <a:r>
              <a:rPr lang="vi-VN" sz="1200" kern="1200" dirty="0" err="1">
                <a:solidFill>
                  <a:schemeClr val="tx1"/>
                </a:solidFill>
                <a:effectLst/>
                <a:latin typeface="+mn-lt"/>
                <a:ea typeface="+mn-ea"/>
                <a:cs typeface="+mn-cs"/>
              </a:rPr>
              <a:t>dựng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đoán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(outcome)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(new input)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input, outcome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Cặp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data, label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tức</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dữ</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liệu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nhãn</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data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label</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gọi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huấn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luyện</a:t>
            </a:r>
            <a:r>
              <a:rPr lang="vi-VN" sz="1200" kern="1200" dirty="0">
                <a:solidFill>
                  <a:schemeClr val="tx1"/>
                </a:solidFill>
                <a:effectLst/>
                <a:latin typeface="+mn-lt"/>
                <a:ea typeface="+mn-ea"/>
                <a:cs typeface="+mn-cs"/>
              </a:rPr>
              <a:t>. Như </a:t>
            </a:r>
            <a:r>
              <a:rPr lang="vi-VN" sz="1200" kern="1200" dirty="0" err="1">
                <a:solidFill>
                  <a:schemeClr val="tx1"/>
                </a:solidFill>
                <a:effectLst/>
                <a:latin typeface="+mn-lt"/>
                <a:ea typeface="+mn-ea"/>
                <a:cs typeface="+mn-cs"/>
              </a:rPr>
              <a:t>vậy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thuật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tiêu </a:t>
            </a:r>
            <a:r>
              <a:rPr lang="vi-VN" sz="1200" kern="1200" dirty="0" err="1">
                <a:solidFill>
                  <a:schemeClr val="tx1"/>
                </a:solidFill>
                <a:effectLst/>
                <a:latin typeface="+mn-lt"/>
                <a:ea typeface="+mn-ea"/>
                <a:cs typeface="+mn-cs"/>
              </a:rPr>
              <a:t>thụ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huấn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luyện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sản</a:t>
            </a:r>
            <a:r>
              <a:rPr lang="vi-VN" sz="1200" kern="1200" dirty="0">
                <a:solidFill>
                  <a:schemeClr val="tx1"/>
                </a:solidFill>
                <a:effectLst/>
                <a:latin typeface="+mn-lt"/>
                <a:ea typeface="+mn-ea"/>
                <a:cs typeface="+mn-cs"/>
              </a:rPr>
              <a:t> sinh ra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thuật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cho </a:t>
            </a:r>
            <a:r>
              <a:rPr lang="vi-VN" sz="1200" kern="1200" dirty="0" err="1">
                <a:solidFill>
                  <a:schemeClr val="tx1"/>
                </a:solidFill>
                <a:effectLst/>
                <a:latin typeface="+mn-lt"/>
                <a:ea typeface="+mn-ea"/>
                <a:cs typeface="+mn-cs"/>
              </a:rPr>
              <a:t>phép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đầu</a:t>
            </a:r>
            <a:r>
              <a:rPr lang="vi-VN" sz="1200" kern="1200" dirty="0">
                <a:solidFill>
                  <a:schemeClr val="tx1"/>
                </a:solidFill>
                <a:effectLst/>
                <a:latin typeface="+mn-lt"/>
                <a:ea typeface="+mn-ea"/>
                <a:cs typeface="+mn-cs"/>
              </a:rPr>
              <a:t> ra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mới</a:t>
            </a:r>
            <a:r>
              <a:rPr lang="vi-VN"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vi-VN" sz="1200" kern="1200" dirty="0" err="1">
                <a:solidFill>
                  <a:schemeClr val="tx1"/>
                </a:solidFill>
                <a:effectLst/>
                <a:latin typeface="+mn-lt"/>
                <a:ea typeface="+mn-ea"/>
                <a:cs typeface="+mn-cs"/>
              </a:rPr>
              <a:t>Tiếp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cận</a:t>
            </a:r>
            <a:r>
              <a:rPr lang="vi-VN" sz="1200" kern="1200" dirty="0">
                <a:solidFill>
                  <a:schemeClr val="tx1"/>
                </a:solidFill>
                <a:effectLst/>
                <a:latin typeface="+mn-lt"/>
                <a:ea typeface="+mn-ea"/>
                <a:cs typeface="+mn-cs"/>
              </a:rPr>
              <a:t> đơn </a:t>
            </a:r>
            <a:r>
              <a:rPr lang="vi-VN" sz="1200" kern="1200" dirty="0" err="1">
                <a:solidFill>
                  <a:schemeClr val="tx1"/>
                </a:solidFill>
                <a:effectLst/>
                <a:latin typeface="+mn-lt"/>
                <a:ea typeface="+mn-ea"/>
                <a:cs typeface="+mn-cs"/>
              </a:rPr>
              <a:t>giản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ghi </a:t>
            </a:r>
            <a:r>
              <a:rPr lang="vi-VN" sz="1200" kern="1200" dirty="0" err="1">
                <a:solidFill>
                  <a:schemeClr val="tx1"/>
                </a:solidFill>
                <a:effectLst/>
                <a:latin typeface="+mn-lt"/>
                <a:ea typeface="+mn-ea"/>
                <a:cs typeface="+mn-cs"/>
              </a:rPr>
              <a:t>nhớ</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cặp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data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label</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và</a:t>
            </a:r>
            <a:r>
              <a:rPr lang="vi-VN" sz="1200" kern="1200" dirty="0">
                <a:solidFill>
                  <a:schemeClr val="tx1"/>
                </a:solidFill>
                <a:effectLst/>
                <a:latin typeface="+mn-lt"/>
                <a:ea typeface="+mn-ea"/>
                <a:cs typeface="+mn-cs"/>
              </a:rPr>
              <a:t> sau </a:t>
            </a:r>
            <a:r>
              <a:rPr lang="vi-VN" sz="1200" kern="1200" dirty="0" err="1">
                <a:solidFill>
                  <a:schemeClr val="tx1"/>
                </a:solidFill>
                <a:effectLst/>
                <a:latin typeface="+mn-lt"/>
                <a:ea typeface="+mn-ea"/>
                <a:cs typeface="+mn-cs"/>
              </a:rPr>
              <a:t>đó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lable</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dựa</a:t>
            </a:r>
            <a:r>
              <a:rPr lang="vi-VN" sz="1200" kern="1200" dirty="0">
                <a:solidFill>
                  <a:schemeClr val="tx1"/>
                </a:solidFill>
                <a:effectLst/>
                <a:latin typeface="+mn-lt"/>
                <a:ea typeface="+mn-ea"/>
                <a:cs typeface="+mn-cs"/>
              </a:rPr>
              <a:t> trên </a:t>
            </a:r>
            <a:r>
              <a:rPr lang="vi-VN" sz="1200" kern="1200" dirty="0" err="1">
                <a:solidFill>
                  <a:schemeClr val="tx1"/>
                </a:solidFill>
                <a:effectLst/>
                <a:latin typeface="+mn-lt"/>
                <a:ea typeface="+mn-ea"/>
                <a:cs typeface="+mn-cs"/>
              </a:rPr>
              <a:t>việc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tìm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kiếm</a:t>
            </a:r>
            <a:r>
              <a:rPr lang="vi-VN" sz="1200" kern="1200" dirty="0">
                <a:solidFill>
                  <a:schemeClr val="tx1"/>
                </a:solidFill>
                <a:effectLst/>
                <a:latin typeface="+mn-lt"/>
                <a:ea typeface="+mn-ea"/>
                <a:cs typeface="+mn-cs"/>
              </a:rPr>
              <a:t>. Tuy nhiên </a:t>
            </a:r>
            <a:r>
              <a:rPr lang="vi-VN" sz="1200" kern="1200" dirty="0" err="1">
                <a:solidFill>
                  <a:schemeClr val="tx1"/>
                </a:solidFill>
                <a:effectLst/>
                <a:latin typeface="+mn-lt"/>
                <a:ea typeface="+mn-ea"/>
                <a:cs typeface="+mn-cs"/>
              </a:rPr>
              <a:t>giải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thành</a:t>
            </a:r>
            <a:r>
              <a:rPr lang="vi-VN" sz="1200" kern="1200" dirty="0">
                <a:solidFill>
                  <a:schemeClr val="tx1"/>
                </a:solidFill>
                <a:effectLst/>
                <a:latin typeface="+mn-lt"/>
                <a:ea typeface="+mn-ea"/>
                <a:cs typeface="+mn-cs"/>
              </a:rPr>
              <a:t> công </a:t>
            </a:r>
            <a:r>
              <a:rPr lang="vi-VN" sz="1200" kern="1200" dirty="0" err="1">
                <a:solidFill>
                  <a:schemeClr val="tx1"/>
                </a:solidFill>
                <a:effectLst/>
                <a:latin typeface="+mn-lt"/>
                <a:ea typeface="+mn-ea"/>
                <a:cs typeface="+mn-cs"/>
              </a:rPr>
              <a:t>vì</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huấn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luyện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hiếm</a:t>
            </a:r>
            <a:r>
              <a:rPr lang="vi-VN" sz="1200" kern="1200" dirty="0">
                <a:solidFill>
                  <a:schemeClr val="tx1"/>
                </a:solidFill>
                <a:effectLst/>
                <a:latin typeface="+mn-lt"/>
                <a:ea typeface="+mn-ea"/>
                <a:cs typeface="+mn-cs"/>
              </a:rPr>
              <a:t> khi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bao </a:t>
            </a:r>
            <a:r>
              <a:rPr lang="vi-VN" sz="1200" kern="1200" dirty="0" err="1">
                <a:solidFill>
                  <a:schemeClr val="tx1"/>
                </a:solidFill>
                <a:effectLst/>
                <a:latin typeface="+mn-lt"/>
                <a:ea typeface="+mn-ea"/>
                <a:cs typeface="+mn-cs"/>
              </a:rPr>
              <a:t>quát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hết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toàn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hợp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xảy</a:t>
            </a:r>
            <a:r>
              <a:rPr lang="vi-VN" sz="1200" kern="1200" dirty="0">
                <a:solidFill>
                  <a:schemeClr val="tx1"/>
                </a:solidFill>
                <a:effectLst/>
                <a:latin typeface="+mn-lt"/>
                <a:ea typeface="+mn-ea"/>
                <a:cs typeface="+mn-cs"/>
              </a:rPr>
              <a:t> ra.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biệt</a:t>
            </a:r>
            <a:r>
              <a:rPr lang="en-US" sz="1200" kern="1200" dirty="0">
                <a:solidFill>
                  <a:schemeClr val="tx1"/>
                </a:solidFill>
                <a:effectLst/>
                <a:latin typeface="+mn-lt"/>
                <a:ea typeface="+mn-ea"/>
                <a:cs typeface="+mn-cs"/>
              </a:rPr>
              <a:t> (Discriminative Model),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phỏng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vi-VN" sz="120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lý</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mối</a:t>
            </a:r>
            <a:r>
              <a:rPr lang="vi-VN" sz="1200" kern="1200" dirty="0">
                <a:solidFill>
                  <a:schemeClr val="tx1"/>
                </a:solidFill>
                <a:effectLst/>
                <a:latin typeface="+mn-lt"/>
                <a:ea typeface="+mn-ea"/>
                <a:cs typeface="+mn-cs"/>
              </a:rPr>
              <a:t> quan </a:t>
            </a:r>
            <a:r>
              <a:rPr lang="vi-VN" sz="1200" kern="1200" dirty="0" err="1">
                <a:solidFill>
                  <a:schemeClr val="tx1"/>
                </a:solidFill>
                <a:effectLst/>
                <a:latin typeface="+mn-lt"/>
                <a:ea typeface="+mn-ea"/>
                <a:cs typeface="+mn-cs"/>
              </a:rPr>
              <a:t>hệ</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phụ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thuộc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diễn</a:t>
            </a:r>
            <a:r>
              <a:rPr lang="vi-VN" sz="1200" kern="1200" dirty="0">
                <a:solidFill>
                  <a:schemeClr val="tx1"/>
                </a:solidFill>
                <a:effectLst/>
                <a:latin typeface="+mn-lt"/>
                <a:ea typeface="+mn-ea"/>
                <a:cs typeface="+mn-cs"/>
              </a:rPr>
              <a:t> thông qua </a:t>
            </a:r>
            <a:r>
              <a:rPr lang="vi-VN"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P(</a:t>
            </a:r>
            <a:r>
              <a:rPr lang="vi-VN" sz="1200"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 </a:t>
            </a:r>
            <a:r>
              <a:rPr lang="vi-VN" sz="120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Nhiệm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thuật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suất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khi </a:t>
            </a:r>
            <a:r>
              <a:rPr lang="vi-VN" sz="1200" kern="1200" dirty="0" err="1">
                <a:solidFill>
                  <a:schemeClr val="tx1"/>
                </a:solidFill>
                <a:effectLst/>
                <a:latin typeface="+mn-lt"/>
                <a:ea typeface="+mn-ea"/>
                <a:cs typeface="+mn-cs"/>
              </a:rPr>
              <a:t>đã</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suất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kiện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đơn </a:t>
            </a:r>
            <a:r>
              <a:rPr lang="vi-VN" sz="1200" kern="1200" dirty="0" err="1">
                <a:solidFill>
                  <a:schemeClr val="tx1"/>
                </a:solidFill>
                <a:effectLst/>
                <a:latin typeface="+mn-lt"/>
                <a:ea typeface="+mn-ea"/>
                <a:cs typeface="+mn-cs"/>
              </a:rPr>
              <a:t>giản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tính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bằng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tính</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vọng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Y trong </a:t>
            </a:r>
            <a:r>
              <a:rPr lang="vi-VN" sz="1200" kern="1200" dirty="0" err="1">
                <a:solidFill>
                  <a:schemeClr val="tx1"/>
                </a:solidFill>
                <a:effectLst/>
                <a:latin typeface="+mn-lt"/>
                <a:ea typeface="+mn-ea"/>
                <a:cs typeface="+mn-cs"/>
              </a:rPr>
              <a:t>điều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kiện</a:t>
            </a:r>
            <a:r>
              <a:rPr lang="vi-VN" sz="1200" kern="1200" dirty="0">
                <a:solidFill>
                  <a:schemeClr val="tx1"/>
                </a:solidFill>
                <a:effectLst/>
                <a:latin typeface="+mn-lt"/>
                <a:ea typeface="+mn-ea"/>
                <a:cs typeface="+mn-cs"/>
              </a:rPr>
              <a:t> X=x. Do </a:t>
            </a:r>
            <a:r>
              <a:rPr lang="vi-VN" sz="1200" kern="1200" dirty="0" err="1">
                <a:solidFill>
                  <a:schemeClr val="tx1"/>
                </a:solidFill>
                <a:effectLst/>
                <a:latin typeface="+mn-lt"/>
                <a:ea typeface="+mn-ea"/>
                <a:cs typeface="+mn-cs"/>
              </a:rPr>
              <a:t>đó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mặt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hiểu</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như sau:</a:t>
            </a:r>
            <a:endParaRPr lang="en-US" sz="120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10"/>
          </p:nvPr>
        </p:nvSpPr>
        <p:spPr/>
        <p:txBody>
          <a:bodyPr/>
          <a:lstStyle/>
          <a:p>
            <a:fld id="{45D48ED1-E76B-4194-B04C-47BCC97771E2}" type="slidenum">
              <a:rPr lang="en-US" smtClean="0"/>
              <a:t>3</a:t>
            </a:fld>
            <a:endParaRPr lang="en-US"/>
          </a:p>
        </p:txBody>
      </p:sp>
    </p:spTree>
    <p:extLst>
      <p:ext uri="{BB962C8B-B14F-4D97-AF65-F5344CB8AC3E}">
        <p14:creationId xmlns:p14="http://schemas.microsoft.com/office/powerpoint/2010/main" val="401091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Kh</a:t>
            </a:r>
            <a:r>
              <a:rPr lang="vi-VN" sz="1200" kern="1200" dirty="0" err="1">
                <a:solidFill>
                  <a:schemeClr val="tx1"/>
                </a:solidFill>
                <a:effectLst/>
                <a:latin typeface="+mn-lt"/>
                <a:ea typeface="+mn-ea"/>
                <a:cs typeface="+mn-cs"/>
              </a:rPr>
              <a:t>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với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t</a:t>
            </a:r>
            <a:r>
              <a:rPr lang="en-US" sz="1200" kern="1200" dirty="0" err="1">
                <a:solidFill>
                  <a:schemeClr val="tx1"/>
                </a:solidFill>
                <a:effectLst/>
                <a:latin typeface="+mn-lt"/>
                <a:ea typeface="+mn-ea"/>
                <a:cs typeface="+mn-cs"/>
              </a:rPr>
              <a: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Unsupervise</a:t>
            </a:r>
            <a:r>
              <a:rPr lang="en-US" sz="1200" kern="1200" dirty="0">
                <a:solidFill>
                  <a:schemeClr val="tx1"/>
                </a:solidFill>
                <a:effectLst/>
                <a:latin typeface="+mn-lt"/>
                <a:ea typeface="+mn-ea"/>
                <a:cs typeface="+mn-cs"/>
              </a:rPr>
              <a:t> learning), </a:t>
            </a:r>
            <a:r>
              <a:rPr lang="en-US" sz="1200" kern="1200" dirty="0" err="1">
                <a:solidFill>
                  <a:schemeClr val="tx1"/>
                </a:solidFill>
                <a:effectLst/>
                <a:latin typeface="+mn-lt"/>
                <a:ea typeface="+mn-ea"/>
                <a:cs typeface="+mn-cs"/>
              </a:rPr>
              <a:t>chúng</a:t>
            </a:r>
            <a:r>
              <a:rPr lang="en-US" sz="1200" kern="1200" dirty="0">
                <a:solidFill>
                  <a:schemeClr val="tx1"/>
                </a:solidFill>
                <a:effectLst/>
                <a:latin typeface="+mn-lt"/>
                <a:ea typeface="+mn-ea"/>
                <a:cs typeface="+mn-cs"/>
              </a:rPr>
              <a:t> ta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đầu</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hay </a:t>
            </a:r>
            <a:r>
              <a:rPr lang="en-US" sz="1200" i="1" kern="1200" dirty="0" err="1">
                <a:solidFill>
                  <a:schemeClr val="tx1"/>
                </a:solidFill>
                <a:effectLst/>
                <a:latin typeface="+mn-lt"/>
                <a:ea typeface="+mn-ea"/>
                <a:cs typeface="+mn-cs"/>
              </a:rPr>
              <a:t>nhãn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(clustering) </a:t>
            </a:r>
            <a:r>
              <a:rPr lang="en-US" sz="1200" kern="1200" dirty="0" err="1">
                <a:solidFill>
                  <a:schemeClr val="tx1"/>
                </a:solidFill>
                <a:effectLst/>
                <a:latin typeface="+mn-lt"/>
                <a:ea typeface="+mn-ea"/>
                <a:cs typeface="+mn-cs"/>
              </a:rPr>
              <a:t>hoặc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(dimension reduction)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toán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dirty="0">
                <a:solidFill>
                  <a:schemeClr val="tx1"/>
                </a:solidFill>
                <a:effectLst/>
                <a:latin typeface="+mn-lt"/>
                <a:ea typeface="+mn-ea"/>
                <a:cs typeface="+mn-cs"/>
              </a:rPr>
              <a:t>Tương </a:t>
            </a:r>
            <a:r>
              <a:rPr lang="vi-VN" sz="1200" kern="1200" dirty="0" err="1">
                <a:solidFill>
                  <a:schemeClr val="tx1"/>
                </a:solidFill>
                <a:effectLst/>
                <a:latin typeface="+mn-lt"/>
                <a:ea typeface="+mn-ea"/>
                <a:cs typeface="+mn-cs"/>
              </a:rPr>
              <a:t>tự</a:t>
            </a:r>
            <a:r>
              <a:rPr lang="vi-VN" sz="1200" kern="1200" dirty="0">
                <a:solidFill>
                  <a:schemeClr val="tx1"/>
                </a:solidFill>
                <a:effectLst/>
                <a:latin typeface="+mn-lt"/>
                <a:ea typeface="+mn-ea"/>
                <a:cs typeface="+mn-cs"/>
              </a:rPr>
              <a:t> như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phương </a:t>
            </a:r>
            <a:r>
              <a:rPr lang="vi-VN" sz="1200" kern="1200" dirty="0" err="1">
                <a:solidFill>
                  <a:schemeClr val="tx1"/>
                </a:solidFill>
                <a:effectLst/>
                <a:latin typeface="+mn-lt"/>
                <a:ea typeface="+mn-ea"/>
                <a:cs typeface="+mn-cs"/>
              </a:rPr>
              <a:t>pháp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hoạt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động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thuật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nhà</a:t>
            </a:r>
            <a:r>
              <a:rPr lang="vi-VN" sz="1200" kern="1200" dirty="0">
                <a:solidFill>
                  <a:schemeClr val="tx1"/>
                </a:solidFill>
                <a:effectLst/>
                <a:latin typeface="+mn-lt"/>
                <a:ea typeface="+mn-ea"/>
                <a:cs typeface="+mn-cs"/>
              </a:rPr>
              <a:t> nghiên </a:t>
            </a:r>
            <a:r>
              <a:rPr lang="vi-VN" sz="1200" kern="1200" dirty="0" err="1">
                <a:solidFill>
                  <a:schemeClr val="tx1"/>
                </a:solidFill>
                <a:effectLst/>
                <a:latin typeface="+mn-lt"/>
                <a:ea typeface="+mn-ea"/>
                <a:cs typeface="+mn-cs"/>
              </a:rPr>
              <a:t>cứu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xuất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khái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niệm</a:t>
            </a:r>
            <a:r>
              <a:rPr lang="vi-VN" sz="1200" kern="1200" dirty="0">
                <a:solidFill>
                  <a:schemeClr val="tx1"/>
                </a:solidFill>
                <a:effectLst/>
                <a:latin typeface="+mn-lt"/>
                <a:ea typeface="+mn-ea"/>
                <a:cs typeface="+mn-cs"/>
              </a:rPr>
              <a:t> m</a:t>
            </a:r>
            <a:r>
              <a:rPr lang="en-US" sz="1200" kern="1200" dirty="0">
                <a:solidFill>
                  <a:schemeClr val="tx1"/>
                </a:solidFill>
                <a:effectLst/>
                <a:latin typeface="+mn-lt"/>
                <a:ea typeface="+mn-ea"/>
                <a:cs typeface="+mn-cs"/>
              </a:rPr>
              <a:t>ô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sinh</a:t>
            </a:r>
            <a:r>
              <a:rPr lang="en-US" sz="1200" kern="1200" dirty="0">
                <a:solidFill>
                  <a:schemeClr val="tx1"/>
                </a:solidFill>
                <a:effectLst/>
                <a:latin typeface="+mn-lt"/>
                <a:ea typeface="+mn-ea"/>
                <a:cs typeface="+mn-cs"/>
              </a:rPr>
              <a:t> (Generative model)</a:t>
            </a:r>
            <a:r>
              <a:rPr lang="vi-VN" sz="1200" kern="1200" dirty="0">
                <a:solidFill>
                  <a:schemeClr val="tx1"/>
                </a:solidFill>
                <a:effectLst/>
                <a:latin typeface="+mn-lt"/>
                <a:ea typeface="+mn-ea"/>
                <a:cs typeface="+mn-cs"/>
              </a:rPr>
              <a:t>. Mô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sinh </a:t>
            </a:r>
            <a:r>
              <a:rPr lang="en-US" sz="1200" kern="1200" dirty="0" err="1">
                <a:solidFill>
                  <a:schemeClr val="tx1"/>
                </a:solidFill>
                <a:effectLst/>
                <a:latin typeface="+mn-lt"/>
                <a:ea typeface="+mn-ea"/>
                <a:cs typeface="+mn-cs"/>
              </a:rPr>
              <a:t>giả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bởi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hàm</a:t>
            </a:r>
            <a:r>
              <a:rPr lang="vi-VN"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Thông </a:t>
            </a:r>
            <a:r>
              <a:rPr lang="vi-VN" sz="1200" kern="1200" dirty="0" err="1">
                <a:solidFill>
                  <a:schemeClr val="tx1"/>
                </a:solidFill>
                <a:effectLst/>
                <a:latin typeface="+mn-lt"/>
                <a:ea typeface="+mn-ea"/>
                <a:cs typeface="+mn-cs"/>
              </a:rPr>
              <a:t>thường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hàm</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này</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diễn</a:t>
            </a:r>
            <a:r>
              <a:rPr lang="vi-VN" sz="1200" kern="1200" dirty="0">
                <a:solidFill>
                  <a:schemeClr val="tx1"/>
                </a:solidFill>
                <a:effectLst/>
                <a:latin typeface="+mn-lt"/>
                <a:ea typeface="+mn-ea"/>
                <a:cs typeface="+mn-cs"/>
              </a:rPr>
              <a:t> thông qua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không gian </a:t>
            </a:r>
            <a:r>
              <a:rPr lang="vi-VN" sz="1200" kern="1200" dirty="0" err="1">
                <a:solidFill>
                  <a:schemeClr val="tx1"/>
                </a:solidFill>
                <a:effectLst/>
                <a:latin typeface="+mn-lt"/>
                <a:ea typeface="+mn-ea"/>
                <a:cs typeface="+mn-cs"/>
              </a:rPr>
              <a:t>các</a:t>
            </a:r>
            <a:r>
              <a:rPr lang="vi-VN" sz="1200" kern="1200" dirty="0">
                <a:solidFill>
                  <a:schemeClr val="tx1"/>
                </a:solidFill>
                <a:effectLst/>
                <a:latin typeface="+mn-lt"/>
                <a:ea typeface="+mn-ea"/>
                <a:cs typeface="+mn-cs"/>
              </a:rPr>
              <a:t> tham </a:t>
            </a:r>
            <a:r>
              <a:rPr lang="vi-VN" sz="1200" kern="1200" dirty="0" err="1">
                <a:solidFill>
                  <a:schemeClr val="tx1"/>
                </a:solidFill>
                <a:effectLst/>
                <a:latin typeface="+mn-lt"/>
                <a:ea typeface="+mn-ea"/>
                <a:cs typeface="+mn-cs"/>
              </a:rPr>
              <a:t>số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Nhiệm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vụ</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mô </a:t>
            </a:r>
            <a:r>
              <a:rPr lang="vi-VN" sz="1200" kern="1200" dirty="0" err="1">
                <a:solidFill>
                  <a:schemeClr val="tx1"/>
                </a:solidFill>
                <a:effectLst/>
                <a:latin typeface="+mn-lt"/>
                <a:ea typeface="+mn-ea"/>
                <a:cs typeface="+mn-cs"/>
              </a:rPr>
              <a:t>hình</a:t>
            </a:r>
            <a:r>
              <a:rPr lang="vi-VN" sz="1200" kern="1200" dirty="0">
                <a:solidFill>
                  <a:schemeClr val="tx1"/>
                </a:solidFill>
                <a:effectLst/>
                <a:latin typeface="+mn-lt"/>
                <a:ea typeface="+mn-ea"/>
                <a:cs typeface="+mn-cs"/>
              </a:rPr>
              <a:t> sinh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tìm</a:t>
            </a:r>
            <a:r>
              <a:rPr lang="vi-VN" sz="1200" kern="1200" dirty="0">
                <a:solidFill>
                  <a:schemeClr val="tx1"/>
                </a:solidFill>
                <a:effectLst/>
                <a:latin typeface="+mn-lt"/>
                <a:ea typeface="+mn-ea"/>
                <a:cs typeface="+mn-cs"/>
              </a:rPr>
              <a:t> ra </a:t>
            </a:r>
            <a:r>
              <a:rPr lang="vi-VN" sz="1200" kern="1200" dirty="0" err="1">
                <a:solidFill>
                  <a:schemeClr val="tx1"/>
                </a:solidFill>
                <a:effectLst/>
                <a:latin typeface="+mn-lt"/>
                <a:ea typeface="+mn-ea"/>
                <a:cs typeface="+mn-cs"/>
              </a:rPr>
              <a:t>một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tham </a:t>
            </a:r>
            <a:r>
              <a:rPr lang="vi-VN" sz="1200" kern="1200" dirty="0" err="1">
                <a:solidFill>
                  <a:schemeClr val="tx1"/>
                </a:solidFill>
                <a:effectLst/>
                <a:latin typeface="+mn-lt"/>
                <a:ea typeface="+mn-ea"/>
                <a:cs typeface="+mn-cs"/>
              </a:rPr>
              <a:t>số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mát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giá</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trị</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tối</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thiểu</a:t>
            </a:r>
            <a:r>
              <a:rPr lang="vi-VN" sz="1200" kern="1200" dirty="0">
                <a:solidFill>
                  <a:schemeClr val="tx1"/>
                </a:solidFill>
                <a:effectLst/>
                <a:latin typeface="+mn-lt"/>
                <a:ea typeface="+mn-ea"/>
                <a:cs typeface="+mn-cs"/>
              </a:rPr>
              <a:t> trên </a:t>
            </a:r>
            <a:r>
              <a:rPr lang="vi-VN" sz="1200" kern="1200" dirty="0" err="1">
                <a:solidFill>
                  <a:schemeClr val="tx1"/>
                </a:solidFill>
                <a:effectLst/>
                <a:latin typeface="+mn-lt"/>
                <a:ea typeface="+mn-ea"/>
                <a:cs typeface="+mn-cs"/>
              </a:rPr>
              <a:t>bộ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huấn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luyện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Việc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bố</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giúp</a:t>
            </a:r>
            <a:r>
              <a:rPr lang="vi-VN" sz="1200" kern="1200" dirty="0">
                <a:solidFill>
                  <a:schemeClr val="tx1"/>
                </a:solidFill>
                <a:effectLst/>
                <a:latin typeface="+mn-lt"/>
                <a:ea typeface="+mn-ea"/>
                <a:cs typeface="+mn-cs"/>
              </a:rPr>
              <a:t> ta </a:t>
            </a:r>
            <a:r>
              <a:rPr lang="vi-VN" sz="1200" kern="1200" dirty="0" err="1">
                <a:solidFill>
                  <a:schemeClr val="tx1"/>
                </a:solidFill>
                <a:effectLst/>
                <a:latin typeface="+mn-lt"/>
                <a:ea typeface="+mn-ea"/>
                <a:cs typeface="+mn-cs"/>
              </a:rPr>
              <a:t>hiểu</a:t>
            </a:r>
            <a:r>
              <a:rPr lang="vi-VN" sz="1200" kern="1200" dirty="0">
                <a:solidFill>
                  <a:schemeClr val="tx1"/>
                </a:solidFill>
                <a:effectLst/>
                <a:latin typeface="+mn-lt"/>
                <a:ea typeface="+mn-ea"/>
                <a:cs typeface="+mn-cs"/>
              </a:rPr>
              <a:t> sâu hơn </a:t>
            </a:r>
            <a:r>
              <a:rPr lang="vi-VN" sz="1200" kern="1200" dirty="0" err="1">
                <a:solidFill>
                  <a:schemeClr val="tx1"/>
                </a:solidFill>
                <a:effectLst/>
                <a:latin typeface="+mn-lt"/>
                <a:ea typeface="+mn-ea"/>
                <a:cs typeface="+mn-cs"/>
              </a:rPr>
              <a:t>về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bản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chất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của</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dữ</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liệu</a:t>
            </a:r>
            <a:r>
              <a:rPr lang="vi-VN" sz="1200" kern="1200" dirty="0">
                <a:solidFill>
                  <a:schemeClr val="tx1"/>
                </a:solidFill>
                <a:effectLst/>
                <a:latin typeface="+mn-lt"/>
                <a:ea typeface="+mn-ea"/>
                <a:cs typeface="+mn-cs"/>
              </a:rPr>
              <a:t> hơn </a:t>
            </a:r>
            <a:r>
              <a:rPr lang="vi-VN" sz="1200" kern="1200" dirty="0" err="1">
                <a:solidFill>
                  <a:schemeClr val="tx1"/>
                </a:solidFill>
                <a:effectLst/>
                <a:latin typeface="+mn-lt"/>
                <a:ea typeface="+mn-ea"/>
                <a:cs typeface="+mn-cs"/>
              </a:rPr>
              <a:t>là</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chỉ</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tạo</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dựng</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được</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mộ</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hàm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dự</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đoán</a:t>
            </a:r>
            <a:r>
              <a:rPr lang="vi-VN" sz="1200" kern="1200" dirty="0">
                <a:solidFill>
                  <a:schemeClr val="tx1"/>
                </a:solidFill>
                <a:effectLst/>
                <a:latin typeface="+mn-lt"/>
                <a:ea typeface="+mn-ea"/>
                <a:cs typeface="+mn-cs"/>
              </a:rPr>
              <a:t>, phân </a:t>
            </a:r>
            <a:r>
              <a:rPr lang="vi-VN" sz="1200" kern="1200" dirty="0" err="1">
                <a:solidFill>
                  <a:schemeClr val="tx1"/>
                </a:solidFill>
                <a:effectLst/>
                <a:latin typeface="+mn-lt"/>
                <a:ea typeface="+mn-ea"/>
                <a:cs typeface="+mn-cs"/>
              </a:rPr>
              <a:t>loại</a:t>
            </a:r>
            <a:r>
              <a:rPr lang="vi-VN" sz="1200" kern="1200" dirty="0">
                <a:solidFill>
                  <a:schemeClr val="tx1"/>
                </a:solidFill>
                <a:effectLst/>
                <a:latin typeface="+mn-lt"/>
                <a:ea typeface="+mn-ea"/>
                <a:cs typeface="+mn-cs"/>
              </a:rPr>
              <a:t> hay phân </a:t>
            </a:r>
            <a:r>
              <a:rPr lang="vi-VN" sz="1200" kern="1200" dirty="0" err="1">
                <a:solidFill>
                  <a:schemeClr val="tx1"/>
                </a:solidFill>
                <a:effectLst/>
                <a:latin typeface="+mn-lt"/>
                <a:ea typeface="+mn-ea"/>
                <a:cs typeface="+mn-cs"/>
              </a:rPr>
              <a:t>lớp</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mặt</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toán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ta </a:t>
            </a:r>
            <a:r>
              <a:rPr lang="vi-VN" sz="1200" kern="1200" dirty="0" err="1">
                <a:solidFill>
                  <a:schemeClr val="tx1"/>
                </a:solidFill>
                <a:effectLst/>
                <a:latin typeface="+mn-lt"/>
                <a:ea typeface="+mn-ea"/>
                <a:cs typeface="+mn-cs"/>
              </a:rPr>
              <a:t>có</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thể</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biểu</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diễn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vấn</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đề</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học</a:t>
            </a:r>
            <a:r>
              <a:rPr lang="vi-VN" sz="1200" kern="1200" dirty="0">
                <a:solidFill>
                  <a:schemeClr val="tx1"/>
                </a:solidFill>
                <a:effectLst/>
                <a:latin typeface="+mn-lt"/>
                <a:ea typeface="+mn-ea"/>
                <a:cs typeface="+mn-cs"/>
              </a:rPr>
              <a:t> không </a:t>
            </a:r>
            <a:r>
              <a:rPr lang="vi-VN" sz="1200" kern="1200" dirty="0" err="1">
                <a:solidFill>
                  <a:schemeClr val="tx1"/>
                </a:solidFill>
                <a:effectLst/>
                <a:latin typeface="+mn-lt"/>
                <a:ea typeface="+mn-ea"/>
                <a:cs typeface="+mn-cs"/>
              </a:rPr>
              <a:t>giám</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sát</a:t>
            </a:r>
            <a:r>
              <a:rPr lang="vi-VN" sz="1200" kern="1200" dirty="0">
                <a:solidFill>
                  <a:schemeClr val="tx1"/>
                </a:solidFill>
                <a:effectLst/>
                <a:latin typeface="+mn-lt"/>
                <a:ea typeface="+mn-ea"/>
                <a:cs typeface="+mn-cs"/>
              </a:rPr>
              <a:t> như sau:</a:t>
            </a:r>
            <a:endParaRPr lang="en-US" sz="1200" kern="1200" dirty="0">
              <a:solidFill>
                <a:schemeClr val="tx1"/>
              </a:solidFill>
              <a:effectLst/>
              <a:latin typeface="+mn-lt"/>
              <a:ea typeface="+mn-ea"/>
              <a:cs typeface="+mn-cs"/>
            </a:endParaRPr>
          </a:p>
          <a:p>
            <a:endParaRPr lang="en-US" dirty="0"/>
          </a:p>
        </p:txBody>
      </p:sp>
      <p:sp>
        <p:nvSpPr>
          <p:cNvPr id="4" name="Chỗ dành sẵn cho Số hiệu Bản chiếu 3"/>
          <p:cNvSpPr>
            <a:spLocks noGrp="1"/>
          </p:cNvSpPr>
          <p:nvPr>
            <p:ph type="sldNum" sz="quarter" idx="10"/>
          </p:nvPr>
        </p:nvSpPr>
        <p:spPr/>
        <p:txBody>
          <a:bodyPr/>
          <a:lstStyle/>
          <a:p>
            <a:fld id="{45D48ED1-E76B-4194-B04C-47BCC97771E2}" type="slidenum">
              <a:rPr lang="en-US" smtClean="0"/>
              <a:t>4</a:t>
            </a:fld>
            <a:endParaRPr lang="en-US"/>
          </a:p>
        </p:txBody>
      </p:sp>
    </p:spTree>
    <p:extLst>
      <p:ext uri="{BB962C8B-B14F-4D97-AF65-F5344CB8AC3E}">
        <p14:creationId xmlns:p14="http://schemas.microsoft.com/office/powerpoint/2010/main" val="111053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400" dirty="0" err="1">
                <a:latin typeface="+mj-lt"/>
              </a:rPr>
              <a:t>Nhiều</a:t>
            </a:r>
            <a:r>
              <a:rPr lang="vi-VN" sz="1400" dirty="0">
                <a:latin typeface="+mj-lt"/>
              </a:rPr>
              <a:t> </a:t>
            </a:r>
            <a:r>
              <a:rPr lang="vi-VN" sz="1400" dirty="0" err="1">
                <a:latin typeface="+mj-lt"/>
              </a:rPr>
              <a:t>nhiệm</a:t>
            </a:r>
            <a:r>
              <a:rPr lang="vi-VN" sz="1400" dirty="0">
                <a:latin typeface="+mj-lt"/>
              </a:rPr>
              <a:t> </a:t>
            </a:r>
            <a:r>
              <a:rPr lang="vi-VN" sz="1400" dirty="0" err="1">
                <a:latin typeface="+mj-lt"/>
              </a:rPr>
              <a:t>vụ</a:t>
            </a:r>
            <a:r>
              <a:rPr lang="vi-VN" sz="1400" dirty="0">
                <a:latin typeface="+mj-lt"/>
              </a:rPr>
              <a:t> </a:t>
            </a:r>
            <a:r>
              <a:rPr lang="vi-VN" sz="1400" dirty="0" err="1">
                <a:latin typeface="+mj-lt"/>
              </a:rPr>
              <a:t>về</a:t>
            </a:r>
            <a:r>
              <a:rPr lang="vi-VN" sz="1400" dirty="0">
                <a:latin typeface="+mj-lt"/>
              </a:rPr>
              <a:t> </a:t>
            </a:r>
            <a:r>
              <a:rPr lang="vi-VN" sz="1400" dirty="0" err="1">
                <a:latin typeface="+mj-lt"/>
              </a:rPr>
              <a:t>bản</a:t>
            </a:r>
            <a:r>
              <a:rPr lang="vi-VN" sz="1400" dirty="0">
                <a:latin typeface="+mj-lt"/>
              </a:rPr>
              <a:t> </a:t>
            </a:r>
            <a:r>
              <a:rPr lang="vi-VN" sz="1400" dirty="0" err="1">
                <a:latin typeface="+mj-lt"/>
              </a:rPr>
              <a:t>chất</a:t>
            </a:r>
            <a:r>
              <a:rPr lang="vi-VN" sz="1400" dirty="0">
                <a:latin typeface="+mj-lt"/>
              </a:rPr>
              <a:t> yêu </a:t>
            </a:r>
            <a:r>
              <a:rPr lang="vi-VN" sz="1400" dirty="0" err="1">
                <a:latin typeface="+mj-lt"/>
              </a:rPr>
              <a:t>cầu</a:t>
            </a:r>
            <a:r>
              <a:rPr lang="vi-VN" sz="1400" dirty="0">
                <a:latin typeface="+mj-lt"/>
              </a:rPr>
              <a:t> </a:t>
            </a:r>
            <a:r>
              <a:rPr lang="vi-VN" sz="1400" dirty="0" err="1">
                <a:latin typeface="+mj-lt"/>
              </a:rPr>
              <a:t>việc</a:t>
            </a:r>
            <a:r>
              <a:rPr lang="vi-VN" sz="1400" dirty="0">
                <a:latin typeface="+mj-lt"/>
              </a:rPr>
              <a:t> sinh ra </a:t>
            </a:r>
            <a:r>
              <a:rPr lang="vi-VN" sz="1400" dirty="0" err="1">
                <a:latin typeface="+mj-lt"/>
              </a:rPr>
              <a:t>những</a:t>
            </a:r>
            <a:r>
              <a:rPr lang="vi-VN" sz="1400" dirty="0">
                <a:latin typeface="+mj-lt"/>
              </a:rPr>
              <a:t> </a:t>
            </a:r>
            <a:r>
              <a:rPr lang="vi-VN" sz="1400" dirty="0" err="1">
                <a:latin typeface="+mj-lt"/>
              </a:rPr>
              <a:t>mẫu</a:t>
            </a:r>
            <a:r>
              <a:rPr lang="vi-VN" sz="1400" dirty="0">
                <a:latin typeface="+mj-lt"/>
              </a:rPr>
              <a:t> </a:t>
            </a:r>
            <a:r>
              <a:rPr lang="vi-VN" sz="1400" dirty="0" err="1">
                <a:latin typeface="+mj-lt"/>
              </a:rPr>
              <a:t>từ</a:t>
            </a:r>
            <a:r>
              <a:rPr lang="vi-VN" sz="1400" dirty="0">
                <a:latin typeface="+mj-lt"/>
              </a:rPr>
              <a:t> </a:t>
            </a:r>
            <a:r>
              <a:rPr lang="vi-VN" sz="1400" dirty="0" err="1">
                <a:latin typeface="+mj-lt"/>
              </a:rPr>
              <a:t>một</a:t>
            </a:r>
            <a:r>
              <a:rPr lang="vi-VN" sz="1400" dirty="0">
                <a:latin typeface="+mj-lt"/>
              </a:rPr>
              <a:t> phân </a:t>
            </a:r>
            <a:r>
              <a:rPr lang="vi-VN" sz="1400" dirty="0" err="1">
                <a:latin typeface="+mj-lt"/>
              </a:rPr>
              <a:t>bố</a:t>
            </a:r>
            <a:r>
              <a:rPr lang="vi-VN" sz="1400" dirty="0">
                <a:latin typeface="+mj-lt"/>
              </a:rPr>
              <a:t> </a:t>
            </a:r>
            <a:r>
              <a:rPr lang="vi-VN" sz="1400" dirty="0" err="1">
                <a:latin typeface="+mj-lt"/>
              </a:rPr>
              <a:t>nào</a:t>
            </a:r>
            <a:r>
              <a:rPr lang="vi-VN" sz="1400" dirty="0">
                <a:latin typeface="+mj-lt"/>
              </a:rPr>
              <a:t> </a:t>
            </a:r>
            <a:r>
              <a:rPr lang="vi-VN" sz="1400" dirty="0" err="1">
                <a:latin typeface="+mj-lt"/>
              </a:rPr>
              <a:t>đó</a:t>
            </a:r>
            <a:r>
              <a:rPr lang="vi-VN" sz="1400" dirty="0">
                <a:latin typeface="+mj-lt"/>
              </a:rPr>
              <a:t>.  </a:t>
            </a:r>
            <a:r>
              <a:rPr lang="vi-VN" sz="1400" dirty="0" err="1">
                <a:latin typeface="+mj-lt"/>
              </a:rPr>
              <a:t>Với</a:t>
            </a:r>
            <a:r>
              <a:rPr lang="vi-VN" sz="1400" dirty="0">
                <a:latin typeface="+mj-lt"/>
              </a:rPr>
              <a:t> </a:t>
            </a:r>
            <a:r>
              <a:rPr lang="vi-VN" sz="1400" dirty="0" err="1">
                <a:latin typeface="+mj-lt"/>
              </a:rPr>
              <a:t>những</a:t>
            </a:r>
            <a:r>
              <a:rPr lang="vi-VN" sz="1400" dirty="0">
                <a:latin typeface="+mj-lt"/>
              </a:rPr>
              <a:t> </a:t>
            </a:r>
            <a:r>
              <a:rPr lang="vi-VN" sz="1400" dirty="0" err="1">
                <a:latin typeface="+mj-lt"/>
              </a:rPr>
              <a:t>nhiệm</a:t>
            </a:r>
            <a:r>
              <a:rPr lang="vi-VN" sz="1400" dirty="0">
                <a:latin typeface="+mj-lt"/>
              </a:rPr>
              <a:t> </a:t>
            </a:r>
            <a:r>
              <a:rPr lang="vi-VN" sz="1400" dirty="0" err="1">
                <a:latin typeface="+mj-lt"/>
              </a:rPr>
              <a:t>vụ</a:t>
            </a:r>
            <a:r>
              <a:rPr lang="vi-VN" sz="1400" dirty="0">
                <a:latin typeface="+mj-lt"/>
              </a:rPr>
              <a:t> </a:t>
            </a:r>
            <a:r>
              <a:rPr lang="vi-VN" sz="1400" dirty="0" err="1">
                <a:latin typeface="+mj-lt"/>
              </a:rPr>
              <a:t>này</a:t>
            </a:r>
            <a:r>
              <a:rPr lang="vi-VN" sz="1400" dirty="0">
                <a:latin typeface="+mj-lt"/>
              </a:rPr>
              <a:t> </a:t>
            </a:r>
            <a:r>
              <a:rPr lang="vi-VN" sz="1400" dirty="0" err="1">
                <a:latin typeface="+mj-lt"/>
              </a:rPr>
              <a:t>bắt</a:t>
            </a:r>
            <a:r>
              <a:rPr lang="vi-VN" sz="1400" dirty="0">
                <a:latin typeface="+mj-lt"/>
              </a:rPr>
              <a:t> </a:t>
            </a:r>
            <a:r>
              <a:rPr lang="vi-VN" sz="1400" dirty="0" err="1">
                <a:latin typeface="+mj-lt"/>
              </a:rPr>
              <a:t>buộc</a:t>
            </a:r>
            <a:r>
              <a:rPr lang="vi-VN" sz="1400" dirty="0">
                <a:latin typeface="+mj-lt"/>
              </a:rPr>
              <a:t> </a:t>
            </a:r>
            <a:r>
              <a:rPr lang="vi-VN" sz="1400" dirty="0" err="1">
                <a:latin typeface="+mj-lt"/>
              </a:rPr>
              <a:t>một</a:t>
            </a:r>
            <a:r>
              <a:rPr lang="vi-VN" sz="1400" dirty="0">
                <a:latin typeface="+mj-lt"/>
              </a:rPr>
              <a:t> mô </a:t>
            </a:r>
            <a:r>
              <a:rPr lang="vi-VN" sz="1400" dirty="0" err="1">
                <a:latin typeface="+mj-lt"/>
              </a:rPr>
              <a:t>hình</a:t>
            </a:r>
            <a:r>
              <a:rPr lang="vi-VN" sz="1400" dirty="0">
                <a:latin typeface="+mj-lt"/>
              </a:rPr>
              <a:t> sinh.</a:t>
            </a:r>
          </a:p>
          <a:p>
            <a:r>
              <a:rPr lang="vi-VN" sz="1400" dirty="0" err="1">
                <a:latin typeface="+mj-lt"/>
              </a:rPr>
              <a:t>Chẳng</a:t>
            </a:r>
            <a:r>
              <a:rPr lang="vi-VN" sz="1400" dirty="0">
                <a:latin typeface="+mj-lt"/>
              </a:rPr>
              <a:t> </a:t>
            </a:r>
            <a:r>
              <a:rPr lang="vi-VN" sz="1400" dirty="0" err="1">
                <a:latin typeface="+mj-lt"/>
              </a:rPr>
              <a:t>hạn</a:t>
            </a:r>
            <a:r>
              <a:rPr lang="vi-VN" sz="1400" dirty="0">
                <a:latin typeface="+mj-lt"/>
              </a:rPr>
              <a:t> </a:t>
            </a:r>
            <a:r>
              <a:rPr lang="vi-VN" sz="1400" dirty="0" err="1">
                <a:latin typeface="+mj-lt"/>
              </a:rPr>
              <a:t>bài</a:t>
            </a:r>
            <a:r>
              <a:rPr lang="vi-VN" sz="1400" dirty="0">
                <a:latin typeface="+mj-lt"/>
              </a:rPr>
              <a:t> </a:t>
            </a:r>
            <a:r>
              <a:rPr lang="vi-VN" sz="1400" dirty="0" err="1">
                <a:latin typeface="+mj-lt"/>
              </a:rPr>
              <a:t>toán</a:t>
            </a:r>
            <a:r>
              <a:rPr lang="vi-VN" sz="1400" dirty="0">
                <a:latin typeface="+mj-lt"/>
              </a:rPr>
              <a:t> nâng cao </a:t>
            </a:r>
            <a:r>
              <a:rPr lang="vi-VN" sz="1400" dirty="0" err="1">
                <a:latin typeface="+mj-lt"/>
              </a:rPr>
              <a:t>độ</a:t>
            </a:r>
            <a:r>
              <a:rPr lang="vi-VN" sz="1400" dirty="0">
                <a:latin typeface="+mj-lt"/>
              </a:rPr>
              <a:t> phân </a:t>
            </a:r>
            <a:r>
              <a:rPr lang="vi-VN" sz="1400" dirty="0" err="1">
                <a:latin typeface="+mj-lt"/>
              </a:rPr>
              <a:t>giải</a:t>
            </a:r>
            <a:r>
              <a:rPr lang="vi-VN" sz="1400" dirty="0">
                <a:latin typeface="+mj-lt"/>
              </a:rPr>
              <a:t> </a:t>
            </a:r>
            <a:r>
              <a:rPr lang="vi-VN" sz="1400" dirty="0" err="1">
                <a:latin typeface="+mj-lt"/>
              </a:rPr>
              <a:t>của</a:t>
            </a:r>
            <a:r>
              <a:rPr lang="vi-VN" sz="1400" dirty="0">
                <a:latin typeface="+mj-lt"/>
              </a:rPr>
              <a:t>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có</a:t>
            </a:r>
            <a:r>
              <a:rPr lang="vi-VN" sz="1400" dirty="0">
                <a:latin typeface="+mj-lt"/>
              </a:rPr>
              <a:t> </a:t>
            </a:r>
            <a:r>
              <a:rPr lang="vi-VN" sz="1400" dirty="0" err="1">
                <a:latin typeface="+mj-lt"/>
              </a:rPr>
              <a:t>độ</a:t>
            </a:r>
            <a:r>
              <a:rPr lang="vi-VN" sz="1400" dirty="0">
                <a:latin typeface="+mj-lt"/>
              </a:rPr>
              <a:t> phân </a:t>
            </a:r>
            <a:r>
              <a:rPr lang="vi-VN" sz="1400" dirty="0" err="1">
                <a:latin typeface="+mj-lt"/>
              </a:rPr>
              <a:t>giải</a:t>
            </a:r>
            <a:r>
              <a:rPr lang="vi-VN" sz="1400" dirty="0">
                <a:latin typeface="+mj-lt"/>
              </a:rPr>
              <a:t> </a:t>
            </a:r>
            <a:r>
              <a:rPr lang="vi-VN" sz="1400" dirty="0" err="1">
                <a:latin typeface="+mj-lt"/>
              </a:rPr>
              <a:t>thấp</a:t>
            </a:r>
            <a:r>
              <a:rPr lang="vi-VN" sz="1400" dirty="0">
                <a:latin typeface="+mj-lt"/>
              </a:rPr>
              <a:t>. </a:t>
            </a:r>
            <a:r>
              <a:rPr lang="vi-VN" sz="1400" dirty="0" err="1">
                <a:latin typeface="+mj-lt"/>
              </a:rPr>
              <a:t>Bài</a:t>
            </a:r>
            <a:r>
              <a:rPr lang="vi-VN" sz="1400" dirty="0">
                <a:latin typeface="+mj-lt"/>
              </a:rPr>
              <a:t> </a:t>
            </a:r>
            <a:r>
              <a:rPr lang="vi-VN" sz="1400" dirty="0" err="1">
                <a:latin typeface="+mj-lt"/>
              </a:rPr>
              <a:t>toán</a:t>
            </a:r>
            <a:r>
              <a:rPr lang="vi-VN" sz="1400" dirty="0">
                <a:latin typeface="+mj-lt"/>
              </a:rPr>
              <a:t> </a:t>
            </a:r>
            <a:r>
              <a:rPr lang="vi-VN" sz="1400" dirty="0" err="1">
                <a:latin typeface="+mj-lt"/>
              </a:rPr>
              <a:t>này</a:t>
            </a:r>
            <a:r>
              <a:rPr lang="vi-VN" sz="1400" dirty="0">
                <a:latin typeface="+mj-lt"/>
              </a:rPr>
              <a:t> yêu </a:t>
            </a:r>
            <a:r>
              <a:rPr lang="vi-VN" sz="1400" dirty="0" err="1">
                <a:latin typeface="+mj-lt"/>
              </a:rPr>
              <a:t>cầu</a:t>
            </a:r>
            <a:r>
              <a:rPr lang="vi-VN" sz="1400" dirty="0">
                <a:latin typeface="+mj-lt"/>
              </a:rPr>
              <a:t> </a:t>
            </a:r>
            <a:r>
              <a:rPr lang="vi-VN" sz="1400" dirty="0" err="1">
                <a:latin typeface="+mj-lt"/>
              </a:rPr>
              <a:t>việc</a:t>
            </a:r>
            <a:r>
              <a:rPr lang="vi-VN" sz="1400" dirty="0">
                <a:latin typeface="+mj-lt"/>
              </a:rPr>
              <a:t> </a:t>
            </a:r>
            <a:r>
              <a:rPr lang="vi-VN" sz="1400" dirty="0" err="1">
                <a:latin typeface="+mj-lt"/>
              </a:rPr>
              <a:t>bổ</a:t>
            </a:r>
            <a:r>
              <a:rPr lang="vi-VN" sz="1400" dirty="0">
                <a:latin typeface="+mj-lt"/>
              </a:rPr>
              <a:t> xung </a:t>
            </a:r>
            <a:r>
              <a:rPr lang="vi-VN" sz="1400" dirty="0" err="1">
                <a:latin typeface="+mj-lt"/>
              </a:rPr>
              <a:t>rất</a:t>
            </a:r>
            <a:r>
              <a:rPr lang="vi-VN" sz="1400" dirty="0">
                <a:latin typeface="+mj-lt"/>
              </a:rPr>
              <a:t> </a:t>
            </a:r>
            <a:r>
              <a:rPr lang="vi-VN" sz="1400" dirty="0" err="1">
                <a:latin typeface="+mj-lt"/>
              </a:rPr>
              <a:t>nhiều</a:t>
            </a:r>
            <a:r>
              <a:rPr lang="vi-VN" sz="1400" dirty="0">
                <a:latin typeface="+mj-lt"/>
              </a:rPr>
              <a:t> thông tin </a:t>
            </a:r>
            <a:r>
              <a:rPr lang="vi-VN" sz="1400" dirty="0" err="1">
                <a:latin typeface="+mj-lt"/>
              </a:rPr>
              <a:t>vào</a:t>
            </a:r>
            <a:r>
              <a:rPr lang="vi-VN" sz="1400" dirty="0">
                <a:latin typeface="+mj-lt"/>
              </a:rPr>
              <a:t> </a:t>
            </a:r>
            <a:r>
              <a:rPr lang="vi-VN" sz="1400" dirty="0" err="1">
                <a:latin typeface="+mj-lt"/>
              </a:rPr>
              <a:t>lượng</a:t>
            </a:r>
            <a:r>
              <a:rPr lang="vi-VN" sz="1400" dirty="0">
                <a:latin typeface="+mj-lt"/>
              </a:rPr>
              <a:t> thông tin ban </a:t>
            </a:r>
            <a:r>
              <a:rPr lang="vi-VN" sz="1400" dirty="0" err="1">
                <a:latin typeface="+mj-lt"/>
              </a:rPr>
              <a:t>đầu</a:t>
            </a:r>
            <a:r>
              <a:rPr lang="vi-VN" sz="1400" dirty="0">
                <a:latin typeface="+mj-lt"/>
              </a:rPr>
              <a:t>. </a:t>
            </a:r>
            <a:r>
              <a:rPr lang="vi-VN" sz="1400" dirty="0" err="1">
                <a:latin typeface="+mj-lt"/>
              </a:rPr>
              <a:t>Có</a:t>
            </a:r>
            <a:r>
              <a:rPr lang="vi-VN" sz="1400" dirty="0">
                <a:latin typeface="+mj-lt"/>
              </a:rPr>
              <a:t> </a:t>
            </a:r>
            <a:r>
              <a:rPr lang="vi-VN" sz="1400" dirty="0" err="1">
                <a:latin typeface="+mj-lt"/>
              </a:rPr>
              <a:t>rất</a:t>
            </a:r>
            <a:r>
              <a:rPr lang="vi-VN" sz="1400" dirty="0">
                <a:latin typeface="+mj-lt"/>
              </a:rPr>
              <a:t> </a:t>
            </a:r>
            <a:r>
              <a:rPr lang="vi-VN" sz="1400" dirty="0" err="1">
                <a:latin typeface="+mj-lt"/>
              </a:rPr>
              <a:t>nhiều</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có</a:t>
            </a:r>
            <a:r>
              <a:rPr lang="vi-VN" sz="1400" dirty="0">
                <a:latin typeface="+mj-lt"/>
              </a:rPr>
              <a:t> </a:t>
            </a:r>
            <a:r>
              <a:rPr lang="vi-VN" sz="1400" dirty="0" err="1">
                <a:latin typeface="+mj-lt"/>
              </a:rPr>
              <a:t>độ</a:t>
            </a:r>
            <a:r>
              <a:rPr lang="vi-VN" sz="1400" dirty="0">
                <a:latin typeface="+mj-lt"/>
              </a:rPr>
              <a:t> phân </a:t>
            </a:r>
            <a:r>
              <a:rPr lang="vi-VN" sz="1400" dirty="0" err="1">
                <a:latin typeface="+mj-lt"/>
              </a:rPr>
              <a:t>giải</a:t>
            </a:r>
            <a:r>
              <a:rPr lang="vi-VN" sz="1400" dirty="0">
                <a:latin typeface="+mj-lt"/>
              </a:rPr>
              <a:t> cao tương </a:t>
            </a:r>
            <a:r>
              <a:rPr lang="vi-VN" sz="1400" dirty="0" err="1">
                <a:latin typeface="+mj-lt"/>
              </a:rPr>
              <a:t>ứng</a:t>
            </a:r>
            <a:r>
              <a:rPr lang="vi-VN" sz="1400" dirty="0">
                <a:latin typeface="+mj-lt"/>
              </a:rPr>
              <a:t> </a:t>
            </a:r>
            <a:r>
              <a:rPr lang="vi-VN" sz="1400" dirty="0" err="1">
                <a:latin typeface="+mj-lt"/>
              </a:rPr>
              <a:t>với</a:t>
            </a:r>
            <a:r>
              <a:rPr lang="vi-VN" sz="1400" dirty="0">
                <a:latin typeface="+mj-lt"/>
              </a:rPr>
              <a:t>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có</a:t>
            </a:r>
            <a:r>
              <a:rPr lang="vi-VN" sz="1400" dirty="0">
                <a:latin typeface="+mj-lt"/>
              </a:rPr>
              <a:t> </a:t>
            </a:r>
            <a:r>
              <a:rPr lang="vi-VN" sz="1400" dirty="0" err="1">
                <a:latin typeface="+mj-lt"/>
              </a:rPr>
              <a:t>độ</a:t>
            </a:r>
            <a:r>
              <a:rPr lang="vi-VN" sz="1400" dirty="0">
                <a:latin typeface="+mj-lt"/>
              </a:rPr>
              <a:t> phân </a:t>
            </a:r>
            <a:r>
              <a:rPr lang="vi-VN" sz="1400" dirty="0" err="1">
                <a:latin typeface="+mj-lt"/>
              </a:rPr>
              <a:t>giải</a:t>
            </a:r>
            <a:r>
              <a:rPr lang="vi-VN" sz="1400" dirty="0">
                <a:latin typeface="+mj-lt"/>
              </a:rPr>
              <a:t> </a:t>
            </a:r>
            <a:r>
              <a:rPr lang="vi-VN" sz="1400" dirty="0" err="1">
                <a:latin typeface="+mj-lt"/>
              </a:rPr>
              <a:t>thấp</a:t>
            </a:r>
            <a:r>
              <a:rPr lang="vi-VN" sz="1400" dirty="0">
                <a:latin typeface="+mj-lt"/>
              </a:rPr>
              <a:t>. </a:t>
            </a:r>
            <a:r>
              <a:rPr lang="vi-VN" sz="1400" dirty="0" err="1">
                <a:latin typeface="+mj-lt"/>
              </a:rPr>
              <a:t>Việc</a:t>
            </a:r>
            <a:r>
              <a:rPr lang="vi-VN" sz="1400" dirty="0">
                <a:latin typeface="+mj-lt"/>
              </a:rPr>
              <a:t> </a:t>
            </a:r>
            <a:r>
              <a:rPr lang="vi-VN" sz="1400" dirty="0" err="1">
                <a:latin typeface="+mj-lt"/>
              </a:rPr>
              <a:t>lựa</a:t>
            </a:r>
            <a:r>
              <a:rPr lang="vi-VN" sz="1400" dirty="0">
                <a:latin typeface="+mj-lt"/>
              </a:rPr>
              <a:t> </a:t>
            </a:r>
            <a:r>
              <a:rPr lang="vi-VN" sz="1400" dirty="0" err="1">
                <a:latin typeface="+mj-lt"/>
              </a:rPr>
              <a:t>chọn</a:t>
            </a:r>
            <a:r>
              <a:rPr lang="vi-VN" sz="1400" dirty="0">
                <a:latin typeface="+mj-lt"/>
              </a:rPr>
              <a:t> trung </a:t>
            </a:r>
            <a:r>
              <a:rPr lang="vi-VN" sz="1400" dirty="0" err="1">
                <a:latin typeface="+mj-lt"/>
              </a:rPr>
              <a:t>bình</a:t>
            </a:r>
            <a:r>
              <a:rPr lang="vi-VN" sz="1400" dirty="0">
                <a:latin typeface="+mj-lt"/>
              </a:rPr>
              <a:t> </a:t>
            </a:r>
            <a:r>
              <a:rPr lang="vi-VN" sz="1400" dirty="0" err="1">
                <a:latin typeface="+mj-lt"/>
              </a:rPr>
              <a:t>những</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a:t>
            </a:r>
            <a:r>
              <a:rPr lang="vi-VN" sz="1400" dirty="0" err="1">
                <a:latin typeface="+mj-lt"/>
              </a:rPr>
              <a:t>dẫn</a:t>
            </a:r>
            <a:r>
              <a:rPr lang="vi-VN" sz="1400" dirty="0">
                <a:latin typeface="+mj-lt"/>
              </a:rPr>
              <a:t> </a:t>
            </a:r>
            <a:r>
              <a:rPr lang="vi-VN" sz="1400" dirty="0" err="1">
                <a:latin typeface="+mj-lt"/>
              </a:rPr>
              <a:t>tới</a:t>
            </a:r>
            <a:r>
              <a:rPr lang="vi-VN" sz="1400" dirty="0">
                <a:latin typeface="+mj-lt"/>
              </a:rPr>
              <a:t> </a:t>
            </a:r>
            <a:r>
              <a:rPr lang="vi-VN" sz="1400" dirty="0" err="1">
                <a:latin typeface="+mj-lt"/>
              </a:rPr>
              <a:t>ảnh</a:t>
            </a:r>
            <a:r>
              <a:rPr lang="vi-VN" sz="1400" dirty="0">
                <a:latin typeface="+mj-lt"/>
              </a:rPr>
              <a:t> </a:t>
            </a:r>
            <a:r>
              <a:rPr lang="vi-VN" sz="1400" dirty="0" err="1">
                <a:latin typeface="+mj-lt"/>
              </a:rPr>
              <a:t>bị</a:t>
            </a:r>
            <a:r>
              <a:rPr lang="vi-VN" sz="1400" dirty="0">
                <a:latin typeface="+mj-lt"/>
              </a:rPr>
              <a:t> </a:t>
            </a:r>
            <a:r>
              <a:rPr lang="vi-VN" sz="1400" dirty="0" err="1">
                <a:latin typeface="+mj-lt"/>
              </a:rPr>
              <a:t>nhoà</a:t>
            </a:r>
            <a:r>
              <a:rPr lang="vi-VN" sz="1400" dirty="0">
                <a:latin typeface="+mj-lt"/>
              </a:rPr>
              <a:t> (</a:t>
            </a:r>
            <a:r>
              <a:rPr lang="vi-VN" sz="1400" dirty="0" err="1">
                <a:latin typeface="+mj-lt"/>
              </a:rPr>
              <a:t>blur</a:t>
            </a:r>
            <a:r>
              <a:rPr lang="vi-VN" sz="1400" dirty="0">
                <a:latin typeface="+mj-lt"/>
              </a:rPr>
              <a:t>). Mô </a:t>
            </a:r>
            <a:r>
              <a:rPr lang="vi-VN" sz="1400" dirty="0" err="1">
                <a:latin typeface="+mj-lt"/>
              </a:rPr>
              <a:t>hình</a:t>
            </a:r>
            <a:r>
              <a:rPr lang="vi-VN" sz="1400" dirty="0">
                <a:latin typeface="+mj-lt"/>
              </a:rPr>
              <a:t> sinh </a:t>
            </a:r>
            <a:r>
              <a:rPr lang="vi-VN" sz="1400" dirty="0" err="1">
                <a:latin typeface="+mj-lt"/>
              </a:rPr>
              <a:t>giúp</a:t>
            </a:r>
            <a:r>
              <a:rPr lang="vi-VN" sz="1400" dirty="0">
                <a:latin typeface="+mj-lt"/>
              </a:rPr>
              <a:t> sinh ra </a:t>
            </a:r>
            <a:r>
              <a:rPr lang="vi-VN" sz="1400" dirty="0" err="1">
                <a:latin typeface="+mj-lt"/>
              </a:rPr>
              <a:t>một</a:t>
            </a:r>
            <a:r>
              <a:rPr lang="vi-VN" sz="1400" dirty="0">
                <a:latin typeface="+mj-lt"/>
              </a:rPr>
              <a:t> </a:t>
            </a:r>
            <a:r>
              <a:rPr lang="vi-VN" sz="1400" dirty="0" err="1">
                <a:latin typeface="+mj-lt"/>
              </a:rPr>
              <a:t>sample</a:t>
            </a:r>
            <a:r>
              <a:rPr lang="vi-VN" sz="1400" dirty="0">
                <a:latin typeface="+mj-lt"/>
              </a:rPr>
              <a:t> </a:t>
            </a:r>
            <a:r>
              <a:rPr lang="vi-VN" sz="1400" dirty="0" err="1">
                <a:latin typeface="+mj-lt"/>
              </a:rPr>
              <a:t>từ</a:t>
            </a:r>
            <a:r>
              <a:rPr lang="vi-VN" sz="1400" dirty="0">
                <a:latin typeface="+mj-lt"/>
              </a:rPr>
              <a:t> phân </a:t>
            </a:r>
            <a:r>
              <a:rPr lang="vi-VN" sz="1400" dirty="0" err="1">
                <a:latin typeface="+mj-lt"/>
              </a:rPr>
              <a:t>bố</a:t>
            </a:r>
            <a:r>
              <a:rPr lang="vi-VN" sz="1400" dirty="0">
                <a:latin typeface="+mj-lt"/>
              </a:rPr>
              <a:t> </a:t>
            </a:r>
            <a:r>
              <a:rPr lang="vi-VN" sz="1400" dirty="0" err="1">
                <a:latin typeface="+mj-lt"/>
              </a:rPr>
              <a:t>những</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do </a:t>
            </a:r>
            <a:r>
              <a:rPr lang="vi-VN" sz="1400" dirty="0" err="1">
                <a:latin typeface="+mj-lt"/>
              </a:rPr>
              <a:t>đó</a:t>
            </a:r>
            <a:r>
              <a:rPr lang="vi-VN" sz="1400" dirty="0">
                <a:latin typeface="+mj-lt"/>
              </a:rPr>
              <a:t> </a:t>
            </a:r>
            <a:r>
              <a:rPr lang="vi-VN" sz="1400" dirty="0" err="1">
                <a:latin typeface="+mj-lt"/>
              </a:rPr>
              <a:t>ảnh</a:t>
            </a:r>
            <a:r>
              <a:rPr lang="vi-VN" sz="1400" dirty="0">
                <a:latin typeface="+mj-lt"/>
              </a:rPr>
              <a:t> không </a:t>
            </a:r>
            <a:r>
              <a:rPr lang="vi-VN" sz="1400" dirty="0" err="1">
                <a:latin typeface="+mj-lt"/>
              </a:rPr>
              <a:t>bị</a:t>
            </a:r>
            <a:r>
              <a:rPr lang="vi-VN" sz="1400" dirty="0">
                <a:latin typeface="+mj-lt"/>
              </a:rPr>
              <a:t> </a:t>
            </a:r>
            <a:r>
              <a:rPr lang="vi-VN" sz="1400" dirty="0" err="1">
                <a:latin typeface="+mj-lt"/>
              </a:rPr>
              <a:t>nhoà</a:t>
            </a:r>
            <a:r>
              <a:rPr lang="vi-VN" sz="1400" dirty="0">
                <a:latin typeface="+mj-lt"/>
              </a:rPr>
              <a:t>.</a:t>
            </a:r>
          </a:p>
          <a:p>
            <a:r>
              <a:rPr lang="vi-VN" sz="1400" dirty="0">
                <a:latin typeface="+mj-lt"/>
              </a:rPr>
              <a:t>Hay </a:t>
            </a:r>
            <a:r>
              <a:rPr lang="vi-VN" sz="1400" dirty="0" err="1">
                <a:latin typeface="+mj-lt"/>
              </a:rPr>
              <a:t>bài</a:t>
            </a:r>
            <a:r>
              <a:rPr lang="vi-VN" sz="1400" dirty="0">
                <a:latin typeface="+mj-lt"/>
              </a:rPr>
              <a:t> </a:t>
            </a:r>
            <a:r>
              <a:rPr lang="vi-VN" sz="1400" dirty="0" err="1">
                <a:latin typeface="+mj-lt"/>
              </a:rPr>
              <a:t>toán</a:t>
            </a:r>
            <a:r>
              <a:rPr lang="vi-VN" sz="1400" dirty="0">
                <a:latin typeface="+mj-lt"/>
              </a:rPr>
              <a:t> </a:t>
            </a:r>
            <a:r>
              <a:rPr lang="vi-VN" sz="1400" dirty="0" err="1">
                <a:latin typeface="+mj-lt"/>
              </a:rPr>
              <a:t>tự</a:t>
            </a:r>
            <a:r>
              <a:rPr lang="vi-VN" sz="1400" dirty="0">
                <a:latin typeface="+mj-lt"/>
              </a:rPr>
              <a:t> sinh ra </a:t>
            </a:r>
            <a:r>
              <a:rPr lang="vi-VN" sz="1400" dirty="0" err="1">
                <a:latin typeface="+mj-lt"/>
              </a:rPr>
              <a:t>những</a:t>
            </a:r>
            <a:r>
              <a:rPr lang="vi-VN" sz="1400" dirty="0">
                <a:latin typeface="+mj-lt"/>
              </a:rPr>
              <a:t> </a:t>
            </a:r>
            <a:r>
              <a:rPr lang="vi-VN" sz="1400" dirty="0" err="1">
                <a:latin typeface="+mj-lt"/>
              </a:rPr>
              <a:t>ảnh</a:t>
            </a:r>
            <a:r>
              <a:rPr lang="vi-VN" sz="1400" dirty="0">
                <a:latin typeface="+mj-lt"/>
              </a:rPr>
              <a:t> </a:t>
            </a:r>
            <a:r>
              <a:rPr lang="vi-VN" sz="1400" dirty="0" err="1">
                <a:latin typeface="+mj-lt"/>
              </a:rPr>
              <a:t>thực</a:t>
            </a:r>
            <a:r>
              <a:rPr lang="vi-VN" sz="1400" dirty="0">
                <a:latin typeface="+mj-lt"/>
              </a:rPr>
              <a:t> </a:t>
            </a:r>
            <a:r>
              <a:rPr lang="vi-VN" sz="1400" dirty="0" err="1">
                <a:latin typeface="+mj-lt"/>
              </a:rPr>
              <a:t>tế</a:t>
            </a:r>
            <a:r>
              <a:rPr lang="vi-VN" sz="1400" dirty="0">
                <a:latin typeface="+mj-lt"/>
              </a:rPr>
              <a:t> </a:t>
            </a:r>
            <a:r>
              <a:rPr lang="vi-VN" sz="1400" dirty="0" err="1">
                <a:latin typeface="+mj-lt"/>
              </a:rPr>
              <a:t>thuộc</a:t>
            </a:r>
            <a:r>
              <a:rPr lang="vi-VN" sz="1400" dirty="0">
                <a:latin typeface="+mj-lt"/>
              </a:rPr>
              <a:t> </a:t>
            </a:r>
            <a:r>
              <a:rPr lang="vi-VN" sz="1400" dirty="0" err="1">
                <a:latin typeface="+mj-lt"/>
              </a:rPr>
              <a:t>một</a:t>
            </a:r>
            <a:r>
              <a:rPr lang="vi-VN" sz="1400" dirty="0">
                <a:latin typeface="+mj-lt"/>
              </a:rPr>
              <a:t> </a:t>
            </a:r>
            <a:r>
              <a:rPr lang="vi-VN" sz="1400" dirty="0" err="1">
                <a:latin typeface="+mj-lt"/>
              </a:rPr>
              <a:t>chủ</a:t>
            </a:r>
            <a:r>
              <a:rPr lang="vi-VN" sz="1400" dirty="0">
                <a:latin typeface="+mj-lt"/>
              </a:rPr>
              <a:t> </a:t>
            </a:r>
            <a:r>
              <a:rPr lang="vi-VN" sz="1400" dirty="0" err="1">
                <a:latin typeface="+mj-lt"/>
              </a:rPr>
              <a:t>đề</a:t>
            </a:r>
            <a:r>
              <a:rPr lang="vi-VN" sz="1400" dirty="0">
                <a:latin typeface="+mj-lt"/>
              </a:rPr>
              <a:t> </a:t>
            </a:r>
            <a:r>
              <a:rPr lang="vi-VN" sz="1400" dirty="0" err="1">
                <a:latin typeface="+mj-lt"/>
              </a:rPr>
              <a:t>nào</a:t>
            </a:r>
            <a:r>
              <a:rPr lang="vi-VN" sz="1400" dirty="0">
                <a:latin typeface="+mj-lt"/>
              </a:rPr>
              <a:t> </a:t>
            </a:r>
            <a:r>
              <a:rPr lang="vi-VN" sz="1400" dirty="0" err="1">
                <a:latin typeface="+mj-lt"/>
              </a:rPr>
              <a:t>đó</a:t>
            </a:r>
            <a:r>
              <a:rPr lang="vi-VN" sz="1400" dirty="0">
                <a:latin typeface="+mj-lt"/>
              </a:rPr>
              <a:t> </a:t>
            </a:r>
            <a:r>
              <a:rPr lang="vi-VN" sz="1400" dirty="0" err="1">
                <a:latin typeface="+mj-lt"/>
              </a:rPr>
              <a:t>trực</a:t>
            </a:r>
            <a:r>
              <a:rPr lang="vi-VN" sz="1400" dirty="0">
                <a:latin typeface="+mj-lt"/>
              </a:rPr>
              <a:t> </a:t>
            </a:r>
            <a:r>
              <a:rPr lang="vi-VN" sz="1400" dirty="0" err="1">
                <a:latin typeface="+mj-lt"/>
              </a:rPr>
              <a:t>tiếp</a:t>
            </a:r>
            <a:r>
              <a:rPr lang="vi-VN" sz="1400" dirty="0">
                <a:latin typeface="+mj-lt"/>
              </a:rPr>
              <a:t> yêu </a:t>
            </a:r>
            <a:r>
              <a:rPr lang="vi-VN" sz="1400" dirty="0" err="1">
                <a:latin typeface="+mj-lt"/>
              </a:rPr>
              <a:t>cầu</a:t>
            </a:r>
            <a:r>
              <a:rPr lang="vi-VN" sz="1400" dirty="0">
                <a:latin typeface="+mj-lt"/>
              </a:rPr>
              <a:t> </a:t>
            </a:r>
            <a:r>
              <a:rPr lang="vi-VN" sz="1400" dirty="0" err="1">
                <a:latin typeface="+mj-lt"/>
              </a:rPr>
              <a:t>một</a:t>
            </a:r>
            <a:r>
              <a:rPr lang="vi-VN" sz="1400" dirty="0">
                <a:latin typeface="+mj-lt"/>
              </a:rPr>
              <a:t> mô </a:t>
            </a:r>
            <a:r>
              <a:rPr lang="vi-VN" sz="1400" dirty="0" err="1">
                <a:latin typeface="+mj-lt"/>
              </a:rPr>
              <a:t>hình</a:t>
            </a:r>
            <a:r>
              <a:rPr lang="vi-VN" sz="1400" dirty="0">
                <a:latin typeface="+mj-lt"/>
              </a:rPr>
              <a:t> sinh. Sinh ra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phong </a:t>
            </a:r>
            <a:r>
              <a:rPr lang="vi-VN" sz="1400" dirty="0" err="1">
                <a:latin typeface="+mj-lt"/>
              </a:rPr>
              <a:t>cảnh</a:t>
            </a:r>
            <a:r>
              <a:rPr lang="vi-VN" sz="1400" dirty="0">
                <a:latin typeface="+mj-lt"/>
              </a:rPr>
              <a:t> hay sinh ra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theo phong </a:t>
            </a:r>
            <a:r>
              <a:rPr lang="vi-VN" sz="1400" dirty="0" err="1">
                <a:latin typeface="+mj-lt"/>
              </a:rPr>
              <a:t>cách</a:t>
            </a:r>
            <a:r>
              <a:rPr lang="vi-VN" sz="1400" dirty="0">
                <a:latin typeface="+mj-lt"/>
              </a:rPr>
              <a:t> </a:t>
            </a:r>
            <a:r>
              <a:rPr lang="vi-VN" sz="1400" dirty="0" err="1">
                <a:latin typeface="+mj-lt"/>
              </a:rPr>
              <a:t>nghệ</a:t>
            </a:r>
            <a:r>
              <a:rPr lang="vi-VN" sz="1400" dirty="0">
                <a:latin typeface="+mj-lt"/>
              </a:rPr>
              <a:t> </a:t>
            </a:r>
            <a:r>
              <a:rPr lang="vi-VN" sz="1400" dirty="0" err="1">
                <a:latin typeface="+mj-lt"/>
              </a:rPr>
              <a:t>thuật</a:t>
            </a:r>
            <a:r>
              <a:rPr lang="vi-VN" sz="1400" dirty="0">
                <a:latin typeface="+mj-lt"/>
              </a:rPr>
              <a:t>, </a:t>
            </a:r>
            <a:r>
              <a:rPr lang="vi-VN" sz="1400" dirty="0" err="1">
                <a:latin typeface="+mj-lt"/>
              </a:rPr>
              <a:t>tính</a:t>
            </a:r>
            <a:r>
              <a:rPr lang="vi-VN" sz="1400" dirty="0">
                <a:latin typeface="+mj-lt"/>
              </a:rPr>
              <a:t> đa </a:t>
            </a:r>
            <a:r>
              <a:rPr lang="vi-VN" sz="1400" dirty="0" err="1">
                <a:latin typeface="+mj-lt"/>
              </a:rPr>
              <a:t>dạng</a:t>
            </a:r>
            <a:r>
              <a:rPr lang="vi-VN" sz="1400" dirty="0">
                <a:latin typeface="+mj-lt"/>
              </a:rPr>
              <a:t> </a:t>
            </a:r>
            <a:r>
              <a:rPr lang="vi-VN" sz="1400" dirty="0" err="1">
                <a:latin typeface="+mj-lt"/>
              </a:rPr>
              <a:t>là</a:t>
            </a:r>
            <a:r>
              <a:rPr lang="vi-VN" sz="1400" dirty="0">
                <a:latin typeface="+mj-lt"/>
              </a:rPr>
              <a:t> </a:t>
            </a:r>
            <a:r>
              <a:rPr lang="vi-VN" sz="1400" dirty="0" err="1">
                <a:latin typeface="+mj-lt"/>
              </a:rPr>
              <a:t>mấu</a:t>
            </a:r>
            <a:r>
              <a:rPr lang="vi-VN" sz="1400" dirty="0">
                <a:latin typeface="+mj-lt"/>
              </a:rPr>
              <a:t> </a:t>
            </a:r>
            <a:r>
              <a:rPr lang="vi-VN" sz="1400" dirty="0" err="1">
                <a:latin typeface="+mj-lt"/>
              </a:rPr>
              <a:t>chốt</a:t>
            </a:r>
            <a:r>
              <a:rPr lang="vi-VN" sz="1400" dirty="0">
                <a:latin typeface="+mj-lt"/>
              </a:rPr>
              <a:t>, mô </a:t>
            </a:r>
            <a:r>
              <a:rPr lang="vi-VN" sz="1400" dirty="0" err="1">
                <a:latin typeface="+mj-lt"/>
              </a:rPr>
              <a:t>hình</a:t>
            </a:r>
            <a:r>
              <a:rPr lang="vi-VN" sz="1400" dirty="0">
                <a:latin typeface="+mj-lt"/>
              </a:rPr>
              <a:t> sinh </a:t>
            </a:r>
            <a:r>
              <a:rPr lang="vi-VN" sz="1400" dirty="0" err="1">
                <a:latin typeface="+mj-lt"/>
              </a:rPr>
              <a:t>mở</a:t>
            </a:r>
            <a:r>
              <a:rPr lang="vi-VN" sz="1400" dirty="0">
                <a:latin typeface="+mj-lt"/>
              </a:rPr>
              <a:t> </a:t>
            </a:r>
            <a:r>
              <a:rPr lang="vi-VN" sz="1400" dirty="0" err="1">
                <a:latin typeface="+mj-lt"/>
              </a:rPr>
              <a:t>đường</a:t>
            </a:r>
            <a:r>
              <a:rPr lang="vi-VN" sz="1400" dirty="0">
                <a:latin typeface="+mj-lt"/>
              </a:rPr>
              <a:t> cho </a:t>
            </a:r>
            <a:r>
              <a:rPr lang="vi-VN" sz="1400" dirty="0" err="1">
                <a:latin typeface="+mj-lt"/>
              </a:rPr>
              <a:t>những</a:t>
            </a:r>
            <a:r>
              <a:rPr lang="vi-VN" sz="1400" dirty="0">
                <a:latin typeface="+mj-lt"/>
              </a:rPr>
              <a:t> </a:t>
            </a:r>
            <a:r>
              <a:rPr lang="vi-VN" sz="1400" dirty="0" err="1">
                <a:latin typeface="+mj-lt"/>
              </a:rPr>
              <a:t>cỗ</a:t>
            </a:r>
            <a:r>
              <a:rPr lang="vi-VN" sz="1400" dirty="0">
                <a:latin typeface="+mj-lt"/>
              </a:rPr>
              <a:t> </a:t>
            </a:r>
            <a:r>
              <a:rPr lang="vi-VN" sz="1400" dirty="0" err="1">
                <a:latin typeface="+mj-lt"/>
              </a:rPr>
              <a:t>máy</a:t>
            </a:r>
            <a:r>
              <a:rPr lang="vi-VN" sz="1400" dirty="0">
                <a:latin typeface="+mj-lt"/>
              </a:rPr>
              <a:t> </a:t>
            </a:r>
            <a:r>
              <a:rPr lang="vi-VN" sz="1400" dirty="0" err="1">
                <a:latin typeface="+mj-lt"/>
              </a:rPr>
              <a:t>tưởng</a:t>
            </a:r>
            <a:r>
              <a:rPr lang="vi-VN" sz="1400" dirty="0">
                <a:latin typeface="+mj-lt"/>
              </a:rPr>
              <a:t> </a:t>
            </a:r>
            <a:r>
              <a:rPr lang="vi-VN" sz="1400" dirty="0" err="1">
                <a:latin typeface="+mj-lt"/>
              </a:rPr>
              <a:t>tượng</a:t>
            </a:r>
            <a:r>
              <a:rPr lang="vi-VN" sz="1400" dirty="0">
                <a:latin typeface="+mj-lt"/>
              </a:rPr>
              <a:t>.</a:t>
            </a:r>
          </a:p>
          <a:p>
            <a:r>
              <a:rPr lang="vi-VN" sz="1400" dirty="0" err="1">
                <a:latin typeface="+mj-lt"/>
              </a:rPr>
              <a:t>Bài</a:t>
            </a:r>
            <a:r>
              <a:rPr lang="vi-VN" sz="1400" dirty="0">
                <a:latin typeface="+mj-lt"/>
              </a:rPr>
              <a:t> </a:t>
            </a:r>
            <a:r>
              <a:rPr lang="vi-VN" sz="1400" dirty="0" err="1">
                <a:latin typeface="+mj-lt"/>
              </a:rPr>
              <a:t>toán</a:t>
            </a:r>
            <a:r>
              <a:rPr lang="vi-VN" sz="1400" dirty="0">
                <a:latin typeface="+mj-lt"/>
              </a:rPr>
              <a:t> </a:t>
            </a:r>
            <a:r>
              <a:rPr lang="vi-VN" sz="1400" dirty="0" err="1">
                <a:latin typeface="+mj-lt"/>
              </a:rPr>
              <a:t>cuối</a:t>
            </a:r>
            <a:r>
              <a:rPr lang="vi-VN" sz="1400" dirty="0">
                <a:latin typeface="+mj-lt"/>
              </a:rPr>
              <a:t> </a:t>
            </a:r>
            <a:r>
              <a:rPr lang="vi-VN" sz="1400" dirty="0" err="1">
                <a:latin typeface="+mj-lt"/>
              </a:rPr>
              <a:t>cùng</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a:t>
            </a:r>
            <a:r>
              <a:rPr lang="vi-VN" sz="1400" dirty="0" err="1">
                <a:latin typeface="+mj-lt"/>
              </a:rPr>
              <a:t>kể</a:t>
            </a:r>
            <a:r>
              <a:rPr lang="vi-VN" sz="1400" dirty="0">
                <a:latin typeface="+mj-lt"/>
              </a:rPr>
              <a:t> </a:t>
            </a:r>
            <a:r>
              <a:rPr lang="vi-VN" sz="1400" dirty="0" err="1">
                <a:latin typeface="+mj-lt"/>
              </a:rPr>
              <a:t>tới</a:t>
            </a:r>
            <a:r>
              <a:rPr lang="vi-VN" sz="1400" dirty="0">
                <a:latin typeface="+mj-lt"/>
              </a:rPr>
              <a:t> </a:t>
            </a:r>
            <a:r>
              <a:rPr lang="vi-VN" sz="1400" dirty="0" err="1">
                <a:latin typeface="+mj-lt"/>
              </a:rPr>
              <a:t>là</a:t>
            </a:r>
            <a:r>
              <a:rPr lang="vi-VN" sz="1400" dirty="0">
                <a:latin typeface="+mj-lt"/>
              </a:rPr>
              <a:t> </a:t>
            </a:r>
            <a:r>
              <a:rPr lang="vi-VN" sz="1400" dirty="0" err="1">
                <a:latin typeface="+mj-lt"/>
              </a:rPr>
              <a:t>thực</a:t>
            </a:r>
            <a:r>
              <a:rPr lang="vi-VN" sz="1400" dirty="0">
                <a:latin typeface="+mj-lt"/>
              </a:rPr>
              <a:t> </a:t>
            </a:r>
            <a:r>
              <a:rPr lang="vi-VN" sz="1400" dirty="0" err="1">
                <a:latin typeface="+mj-lt"/>
              </a:rPr>
              <a:t>hiện</a:t>
            </a:r>
            <a:r>
              <a:rPr lang="vi-VN" sz="1400" dirty="0">
                <a:latin typeface="+mj-lt"/>
              </a:rPr>
              <a:t> </a:t>
            </a:r>
            <a:r>
              <a:rPr lang="vi-VN" sz="1400" dirty="0" err="1">
                <a:latin typeface="+mj-lt"/>
              </a:rPr>
              <a:t>những</a:t>
            </a:r>
            <a:r>
              <a:rPr lang="vi-VN" sz="1400" dirty="0">
                <a:latin typeface="+mj-lt"/>
              </a:rPr>
              <a:t> thao </a:t>
            </a:r>
            <a:r>
              <a:rPr lang="vi-VN" sz="1400" dirty="0" err="1">
                <a:latin typeface="+mj-lt"/>
              </a:rPr>
              <a:t>tác</a:t>
            </a:r>
            <a:r>
              <a:rPr lang="vi-VN" sz="1400" dirty="0">
                <a:latin typeface="+mj-lt"/>
              </a:rPr>
              <a:t> </a:t>
            </a:r>
            <a:r>
              <a:rPr lang="vi-VN" sz="1400" dirty="0" err="1">
                <a:latin typeface="+mj-lt"/>
              </a:rPr>
              <a:t>biến</a:t>
            </a:r>
            <a:r>
              <a:rPr lang="vi-VN" sz="1400" dirty="0">
                <a:latin typeface="+mj-lt"/>
              </a:rPr>
              <a:t> </a:t>
            </a:r>
            <a:r>
              <a:rPr lang="vi-VN" sz="1400" dirty="0" err="1">
                <a:latin typeface="+mj-lt"/>
              </a:rPr>
              <a:t>đổi</a:t>
            </a:r>
            <a:r>
              <a:rPr lang="vi-VN" sz="1400" dirty="0">
                <a:latin typeface="+mj-lt"/>
              </a:rPr>
              <a:t> </a:t>
            </a:r>
            <a:r>
              <a:rPr lang="vi-VN" sz="1400" dirty="0" err="1">
                <a:latin typeface="+mj-lt"/>
              </a:rPr>
              <a:t>ảnh</a:t>
            </a:r>
            <a:r>
              <a:rPr lang="vi-VN" sz="1400" dirty="0">
                <a:latin typeface="+mj-lt"/>
              </a:rPr>
              <a:t>: đeo </a:t>
            </a:r>
            <a:r>
              <a:rPr lang="vi-VN" sz="1400" dirty="0" err="1">
                <a:latin typeface="+mj-lt"/>
              </a:rPr>
              <a:t>kính</a:t>
            </a:r>
            <a:r>
              <a:rPr lang="vi-VN" sz="1400" dirty="0">
                <a:latin typeface="+mj-lt"/>
              </a:rPr>
              <a:t> cho </a:t>
            </a:r>
            <a:r>
              <a:rPr lang="vi-VN" sz="1400" dirty="0" err="1">
                <a:latin typeface="+mj-lt"/>
              </a:rPr>
              <a:t>một</a:t>
            </a:r>
            <a:r>
              <a:rPr lang="vi-VN" sz="1400" dirty="0">
                <a:latin typeface="+mj-lt"/>
              </a:rPr>
              <a:t> </a:t>
            </a:r>
            <a:r>
              <a:rPr lang="vi-VN" sz="1400" dirty="0" err="1">
                <a:latin typeface="+mj-lt"/>
              </a:rPr>
              <a:t>người</a:t>
            </a:r>
            <a:r>
              <a:rPr lang="vi-VN" sz="1400" dirty="0">
                <a:latin typeface="+mj-lt"/>
              </a:rPr>
              <a:t> trong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hay </a:t>
            </a:r>
            <a:r>
              <a:rPr lang="vi-VN" sz="1400" dirty="0" err="1">
                <a:latin typeface="+mj-lt"/>
              </a:rPr>
              <a:t>biến</a:t>
            </a:r>
            <a:r>
              <a:rPr lang="vi-VN" sz="1400" dirty="0">
                <a:latin typeface="+mj-lt"/>
              </a:rPr>
              <a:t> </a:t>
            </a:r>
            <a:r>
              <a:rPr lang="vi-VN" sz="1400" dirty="0" err="1">
                <a:latin typeface="+mj-lt"/>
              </a:rPr>
              <a:t>đổi</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từ</a:t>
            </a:r>
            <a:r>
              <a:rPr lang="vi-VN" sz="1400" dirty="0">
                <a:latin typeface="+mj-lt"/>
              </a:rPr>
              <a:t> phong </a:t>
            </a:r>
            <a:r>
              <a:rPr lang="vi-VN" sz="1400" dirty="0" err="1">
                <a:latin typeface="+mj-lt"/>
              </a:rPr>
              <a:t>cách</a:t>
            </a:r>
            <a:r>
              <a:rPr lang="vi-VN" sz="1400" dirty="0">
                <a:latin typeface="+mj-lt"/>
              </a:rPr>
              <a:t> </a:t>
            </a:r>
            <a:r>
              <a:rPr lang="vi-VN" sz="1400" dirty="0" err="1">
                <a:latin typeface="+mj-lt"/>
              </a:rPr>
              <a:t>này</a:t>
            </a:r>
            <a:r>
              <a:rPr lang="vi-VN" sz="1400" dirty="0">
                <a:latin typeface="+mj-lt"/>
              </a:rPr>
              <a:t> sang phong </a:t>
            </a:r>
            <a:r>
              <a:rPr lang="vi-VN" sz="1400" dirty="0" err="1">
                <a:latin typeface="+mj-lt"/>
              </a:rPr>
              <a:t>cách</a:t>
            </a:r>
            <a:r>
              <a:rPr lang="vi-VN" sz="1400" dirty="0">
                <a:latin typeface="+mj-lt"/>
              </a:rPr>
              <a:t> </a:t>
            </a:r>
            <a:r>
              <a:rPr lang="vi-VN" sz="1400" dirty="0" err="1">
                <a:latin typeface="+mj-lt"/>
              </a:rPr>
              <a:t>khác</a:t>
            </a:r>
            <a:r>
              <a:rPr lang="vi-VN" sz="1400" dirty="0">
                <a:latin typeface="+mj-lt"/>
              </a:rPr>
              <a:t>, </a:t>
            </a:r>
            <a:r>
              <a:rPr lang="vi-VN" sz="1400" dirty="0" err="1">
                <a:latin typeface="+mj-lt"/>
              </a:rPr>
              <a:t>biến</a:t>
            </a:r>
            <a:r>
              <a:rPr lang="vi-VN" sz="1400" dirty="0">
                <a:latin typeface="+mj-lt"/>
              </a:rPr>
              <a:t> </a:t>
            </a:r>
            <a:r>
              <a:rPr lang="vi-VN" sz="1400" dirty="0" err="1">
                <a:latin typeface="+mj-lt"/>
              </a:rPr>
              <a:t>đổi</a:t>
            </a:r>
            <a:r>
              <a:rPr lang="vi-VN" sz="1400" dirty="0">
                <a:latin typeface="+mj-lt"/>
              </a:rPr>
              <a:t> </a:t>
            </a:r>
            <a:r>
              <a:rPr lang="vi-VN" sz="1400" dirty="0" err="1">
                <a:latin typeface="+mj-lt"/>
              </a:rPr>
              <a:t>một</a:t>
            </a:r>
            <a:r>
              <a:rPr lang="vi-VN" sz="1400" dirty="0">
                <a:latin typeface="+mj-lt"/>
              </a:rPr>
              <a:t> </a:t>
            </a:r>
            <a:r>
              <a:rPr lang="vi-VN" sz="1400" dirty="0" err="1">
                <a:latin typeface="+mj-lt"/>
              </a:rPr>
              <a:t>bức</a:t>
            </a:r>
            <a:r>
              <a:rPr lang="vi-VN" sz="1400" dirty="0">
                <a:latin typeface="+mj-lt"/>
              </a:rPr>
              <a:t> </a:t>
            </a:r>
            <a:r>
              <a:rPr lang="vi-VN" sz="1400" dirty="0" err="1">
                <a:latin typeface="+mj-lt"/>
              </a:rPr>
              <a:t>ảnh</a:t>
            </a:r>
            <a:r>
              <a:rPr lang="vi-VN" sz="1400" dirty="0">
                <a:latin typeface="+mj-lt"/>
              </a:rPr>
              <a:t> </a:t>
            </a:r>
            <a:r>
              <a:rPr lang="vi-VN" sz="1400" dirty="0" err="1">
                <a:latin typeface="+mj-lt"/>
              </a:rPr>
              <a:t>từ</a:t>
            </a:r>
            <a:r>
              <a:rPr lang="vi-VN" sz="1400" dirty="0">
                <a:latin typeface="+mj-lt"/>
              </a:rPr>
              <a:t> </a:t>
            </a:r>
            <a:r>
              <a:rPr lang="vi-VN" sz="1400" dirty="0" err="1">
                <a:latin typeface="+mj-lt"/>
              </a:rPr>
              <a:t>vẽ</a:t>
            </a:r>
            <a:r>
              <a:rPr lang="vi-VN" sz="1400" dirty="0">
                <a:latin typeface="+mj-lt"/>
              </a:rPr>
              <a:t> </a:t>
            </a:r>
            <a:r>
              <a:rPr lang="vi-VN" sz="1400" dirty="0" err="1">
                <a:latin typeface="+mj-lt"/>
              </a:rPr>
              <a:t>phác</a:t>
            </a:r>
            <a:r>
              <a:rPr lang="vi-VN" sz="1400" dirty="0">
                <a:latin typeface="+mj-lt"/>
              </a:rPr>
              <a:t> </a:t>
            </a:r>
            <a:r>
              <a:rPr lang="vi-VN" sz="1400" dirty="0" err="1">
                <a:latin typeface="+mj-lt"/>
              </a:rPr>
              <a:t>thảo</a:t>
            </a:r>
            <a:r>
              <a:rPr lang="vi-VN" sz="1400" dirty="0">
                <a:latin typeface="+mj-lt"/>
              </a:rPr>
              <a:t> sang </a:t>
            </a:r>
            <a:r>
              <a:rPr lang="vi-VN" sz="1400" dirty="0" err="1">
                <a:latin typeface="+mj-lt"/>
              </a:rPr>
              <a:t>ảnh</a:t>
            </a:r>
            <a:r>
              <a:rPr lang="vi-VN" sz="1400" dirty="0">
                <a:latin typeface="+mj-lt"/>
              </a:rPr>
              <a:t> </a:t>
            </a:r>
            <a:r>
              <a:rPr lang="vi-VN" sz="1400" dirty="0" err="1">
                <a:latin typeface="+mj-lt"/>
              </a:rPr>
              <a:t>thật</a:t>
            </a:r>
            <a:r>
              <a:rPr lang="vi-VN" sz="1400" dirty="0">
                <a:latin typeface="+mj-lt"/>
              </a:rPr>
              <a:t>, hay </a:t>
            </a:r>
            <a:r>
              <a:rPr lang="vi-VN" sz="1400" dirty="0" err="1">
                <a:latin typeface="+mj-lt"/>
              </a:rPr>
              <a:t>từ</a:t>
            </a:r>
            <a:r>
              <a:rPr lang="vi-VN" sz="1400" dirty="0">
                <a:latin typeface="+mj-lt"/>
              </a:rPr>
              <a:t> </a:t>
            </a:r>
            <a:r>
              <a:rPr lang="vi-VN" sz="1400" dirty="0" err="1">
                <a:latin typeface="+mj-lt"/>
              </a:rPr>
              <a:t>ảnh</a:t>
            </a:r>
            <a:r>
              <a:rPr lang="vi-VN" sz="1400" dirty="0">
                <a:latin typeface="+mj-lt"/>
              </a:rPr>
              <a:t> </a:t>
            </a:r>
            <a:r>
              <a:rPr lang="vi-VN" sz="1400" dirty="0" err="1">
                <a:latin typeface="+mj-lt"/>
              </a:rPr>
              <a:t>thật</a:t>
            </a:r>
            <a:r>
              <a:rPr lang="vi-VN" sz="1400" dirty="0">
                <a:latin typeface="+mj-lt"/>
              </a:rPr>
              <a:t> </a:t>
            </a:r>
            <a:r>
              <a:rPr lang="vi-VN" sz="1400" dirty="0" err="1">
                <a:latin typeface="+mj-lt"/>
              </a:rPr>
              <a:t>thành</a:t>
            </a:r>
            <a:r>
              <a:rPr lang="vi-VN" sz="1400" dirty="0">
                <a:latin typeface="+mj-lt"/>
              </a:rPr>
              <a:t> </a:t>
            </a:r>
            <a:r>
              <a:rPr lang="vi-VN" sz="1400" dirty="0" err="1">
                <a:latin typeface="+mj-lt"/>
              </a:rPr>
              <a:t>ảnh</a:t>
            </a:r>
            <a:r>
              <a:rPr lang="vi-VN" sz="1400" dirty="0">
                <a:latin typeface="+mj-lt"/>
              </a:rPr>
              <a:t> </a:t>
            </a:r>
            <a:r>
              <a:rPr lang="vi-VN" sz="1400" dirty="0" err="1">
                <a:latin typeface="+mj-lt"/>
              </a:rPr>
              <a:t>phác</a:t>
            </a:r>
            <a:r>
              <a:rPr lang="vi-VN" sz="1400" dirty="0">
                <a:latin typeface="+mj-lt"/>
              </a:rPr>
              <a:t> </a:t>
            </a:r>
            <a:r>
              <a:rPr lang="vi-VN" sz="1400" dirty="0" err="1">
                <a:latin typeface="+mj-lt"/>
              </a:rPr>
              <a:t>thảo</a:t>
            </a:r>
            <a:r>
              <a:rPr lang="vi-VN" sz="1400" dirty="0">
                <a:latin typeface="+mj-lt"/>
              </a:rPr>
              <a:t> ... </a:t>
            </a:r>
            <a:r>
              <a:rPr lang="vi-VN" sz="1400" dirty="0" err="1">
                <a:latin typeface="+mj-lt"/>
              </a:rPr>
              <a:t>Tất</a:t>
            </a:r>
            <a:r>
              <a:rPr lang="vi-VN" sz="1400" dirty="0">
                <a:latin typeface="+mj-lt"/>
              </a:rPr>
              <a:t> </a:t>
            </a:r>
            <a:r>
              <a:rPr lang="vi-VN" sz="1400" dirty="0" err="1">
                <a:latin typeface="+mj-lt"/>
              </a:rPr>
              <a:t>cả</a:t>
            </a:r>
            <a:r>
              <a:rPr lang="vi-VN" sz="1400" dirty="0">
                <a:latin typeface="+mj-lt"/>
              </a:rPr>
              <a:t> </a:t>
            </a:r>
            <a:r>
              <a:rPr lang="vi-VN" sz="1400" dirty="0" err="1">
                <a:latin typeface="+mj-lt"/>
              </a:rPr>
              <a:t>đều</a:t>
            </a:r>
            <a:r>
              <a:rPr lang="vi-VN" sz="1400" dirty="0">
                <a:latin typeface="+mj-lt"/>
              </a:rPr>
              <a:t> </a:t>
            </a:r>
            <a:r>
              <a:rPr lang="vi-VN" sz="1400" dirty="0" err="1">
                <a:latin typeface="+mj-lt"/>
              </a:rPr>
              <a:t>cần</a:t>
            </a:r>
            <a:r>
              <a:rPr lang="vi-VN" sz="1400" dirty="0">
                <a:latin typeface="+mj-lt"/>
              </a:rPr>
              <a:t> </a:t>
            </a:r>
            <a:r>
              <a:rPr lang="vi-VN" sz="1400" dirty="0" err="1">
                <a:latin typeface="+mj-lt"/>
              </a:rPr>
              <a:t>những</a:t>
            </a:r>
            <a:r>
              <a:rPr lang="vi-VN" sz="1400" dirty="0">
                <a:latin typeface="+mj-lt"/>
              </a:rPr>
              <a:t> mô </a:t>
            </a:r>
            <a:r>
              <a:rPr lang="vi-VN" sz="1400" dirty="0" err="1">
                <a:latin typeface="+mj-lt"/>
              </a:rPr>
              <a:t>hình</a:t>
            </a:r>
            <a:r>
              <a:rPr lang="vi-VN" sz="1400" dirty="0">
                <a:latin typeface="+mj-lt"/>
              </a:rPr>
              <a:t> sinh.</a:t>
            </a:r>
            <a:endParaRPr lang="en-US" sz="1400" dirty="0">
              <a:latin typeface="+mj-lt"/>
            </a:endParaRPr>
          </a:p>
          <a:p>
            <a:r>
              <a:rPr lang="vi-VN" sz="1400" dirty="0">
                <a:latin typeface="+mj-lt"/>
              </a:rPr>
              <a:t>Mô </a:t>
            </a:r>
            <a:r>
              <a:rPr lang="vi-VN" sz="1400" dirty="0" err="1">
                <a:latin typeface="+mj-lt"/>
              </a:rPr>
              <a:t>hình</a:t>
            </a:r>
            <a:r>
              <a:rPr lang="vi-VN" sz="1400" dirty="0">
                <a:latin typeface="+mj-lt"/>
              </a:rPr>
              <a:t> sinh </a:t>
            </a:r>
            <a:r>
              <a:rPr lang="vi-VN" sz="1400" dirty="0" err="1">
                <a:latin typeface="+mj-lt"/>
              </a:rPr>
              <a:t>cũng</a:t>
            </a:r>
            <a:r>
              <a:rPr lang="vi-VN" sz="1400" dirty="0">
                <a:latin typeface="+mj-lt"/>
              </a:rPr>
              <a:t> </a:t>
            </a:r>
            <a:r>
              <a:rPr lang="vi-VN" sz="1400" dirty="0" err="1">
                <a:latin typeface="+mj-lt"/>
              </a:rPr>
              <a:t>phù</a:t>
            </a:r>
            <a:r>
              <a:rPr lang="vi-VN" sz="1400" dirty="0">
                <a:latin typeface="+mj-lt"/>
              </a:rPr>
              <a:t> </a:t>
            </a:r>
            <a:r>
              <a:rPr lang="vi-VN" sz="1400" dirty="0" err="1">
                <a:latin typeface="+mj-lt"/>
              </a:rPr>
              <a:t>hợp</a:t>
            </a:r>
            <a:r>
              <a:rPr lang="vi-VN" sz="1400" dirty="0">
                <a:latin typeface="+mj-lt"/>
              </a:rPr>
              <a:t> hơn cho </a:t>
            </a:r>
            <a:r>
              <a:rPr lang="vi-VN" sz="1400" dirty="0" err="1">
                <a:latin typeface="+mj-lt"/>
              </a:rPr>
              <a:t>bài</a:t>
            </a:r>
            <a:r>
              <a:rPr lang="vi-VN" sz="1400" dirty="0">
                <a:latin typeface="+mj-lt"/>
              </a:rPr>
              <a:t> </a:t>
            </a:r>
            <a:r>
              <a:rPr lang="vi-VN" sz="1400" dirty="0" err="1">
                <a:latin typeface="+mj-lt"/>
              </a:rPr>
              <a:t>toán</a:t>
            </a:r>
            <a:r>
              <a:rPr lang="vi-VN" sz="1400" dirty="0">
                <a:latin typeface="+mj-lt"/>
              </a:rPr>
              <a:t> </a:t>
            </a:r>
            <a:r>
              <a:rPr lang="vi-VN" sz="1400" dirty="0" err="1">
                <a:latin typeface="+mj-lt"/>
              </a:rPr>
              <a:t>với</a:t>
            </a:r>
            <a:r>
              <a:rPr lang="vi-VN" sz="1400" dirty="0">
                <a:latin typeface="+mj-lt"/>
              </a:rPr>
              <a:t> </a:t>
            </a:r>
            <a:r>
              <a:rPr lang="vi-VN" sz="1400" dirty="0" err="1">
                <a:latin typeface="+mj-lt"/>
              </a:rPr>
              <a:t>multi-modal</a:t>
            </a:r>
            <a:r>
              <a:rPr lang="vi-VN" sz="1400" dirty="0">
                <a:latin typeface="+mj-lt"/>
              </a:rPr>
              <a:t> </a:t>
            </a:r>
            <a:r>
              <a:rPr lang="vi-VN" sz="1400" dirty="0" err="1">
                <a:latin typeface="+mj-lt"/>
              </a:rPr>
              <a:t>ouputs</a:t>
            </a:r>
            <a:r>
              <a:rPr lang="vi-VN" sz="1400" dirty="0">
                <a:latin typeface="+mj-lt"/>
              </a:rPr>
              <a:t>, ở </a:t>
            </a:r>
            <a:r>
              <a:rPr lang="vi-VN" sz="1400" dirty="0" err="1">
                <a:latin typeface="+mj-lt"/>
              </a:rPr>
              <a:t>đó</a:t>
            </a:r>
            <a:r>
              <a:rPr lang="vi-VN" sz="1400" dirty="0">
                <a:latin typeface="+mj-lt"/>
              </a:rPr>
              <a:t> </a:t>
            </a:r>
            <a:r>
              <a:rPr lang="vi-VN" sz="1400" dirty="0" err="1">
                <a:latin typeface="+mj-lt"/>
              </a:rPr>
              <a:t>một</a:t>
            </a:r>
            <a:r>
              <a:rPr lang="vi-VN" sz="1400" dirty="0">
                <a:latin typeface="+mj-lt"/>
              </a:rPr>
              <a:t> </a:t>
            </a:r>
            <a:r>
              <a:rPr lang="vi-VN" sz="1400" dirty="0" err="1">
                <a:latin typeface="+mj-lt"/>
              </a:rPr>
              <a:t>input</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tương </a:t>
            </a:r>
            <a:r>
              <a:rPr lang="vi-VN" sz="1400" dirty="0" err="1">
                <a:latin typeface="+mj-lt"/>
              </a:rPr>
              <a:t>ứng</a:t>
            </a:r>
            <a:r>
              <a:rPr lang="vi-VN" sz="1400" dirty="0">
                <a:latin typeface="+mj-lt"/>
              </a:rPr>
              <a:t> </a:t>
            </a:r>
            <a:r>
              <a:rPr lang="vi-VN" sz="1400" dirty="0" err="1">
                <a:latin typeface="+mj-lt"/>
              </a:rPr>
              <a:t>với</a:t>
            </a:r>
            <a:r>
              <a:rPr lang="vi-VN" sz="1400" dirty="0">
                <a:latin typeface="+mj-lt"/>
              </a:rPr>
              <a:t> </a:t>
            </a:r>
            <a:r>
              <a:rPr lang="vi-VN" sz="1400" dirty="0" err="1">
                <a:latin typeface="+mj-lt"/>
              </a:rPr>
              <a:t>nhiều</a:t>
            </a:r>
            <a:r>
              <a:rPr lang="vi-VN" sz="1400" dirty="0">
                <a:latin typeface="+mj-lt"/>
              </a:rPr>
              <a:t> </a:t>
            </a:r>
            <a:r>
              <a:rPr lang="vi-VN" sz="1400" dirty="0" err="1">
                <a:latin typeface="+mj-lt"/>
              </a:rPr>
              <a:t>output</a:t>
            </a:r>
            <a:r>
              <a:rPr lang="vi-VN" sz="1400" dirty="0">
                <a:latin typeface="+mj-lt"/>
              </a:rPr>
              <a:t> </a:t>
            </a:r>
            <a:r>
              <a:rPr lang="vi-VN" sz="1400" dirty="0" err="1">
                <a:latin typeface="+mj-lt"/>
              </a:rPr>
              <a:t>đúng</a:t>
            </a:r>
            <a:r>
              <a:rPr lang="vi-VN" sz="1400" dirty="0">
                <a:latin typeface="+mj-lt"/>
              </a:rPr>
              <a:t> </a:t>
            </a:r>
            <a:r>
              <a:rPr lang="vi-VN" sz="1400" dirty="0" err="1">
                <a:latin typeface="+mj-lt"/>
              </a:rPr>
              <a:t>khác</a:t>
            </a:r>
            <a:r>
              <a:rPr lang="vi-VN" sz="1400" dirty="0">
                <a:latin typeface="+mj-lt"/>
              </a:rPr>
              <a:t> nhau, </a:t>
            </a:r>
            <a:r>
              <a:rPr lang="vi-VN" sz="1400" dirty="0" err="1">
                <a:latin typeface="+mj-lt"/>
              </a:rPr>
              <a:t>những</a:t>
            </a:r>
            <a:r>
              <a:rPr lang="vi-VN" sz="1400" dirty="0">
                <a:latin typeface="+mj-lt"/>
              </a:rPr>
              <a:t> </a:t>
            </a:r>
            <a:r>
              <a:rPr lang="vi-VN" sz="1400" dirty="0" err="1">
                <a:latin typeface="+mj-lt"/>
              </a:rPr>
              <a:t>output</a:t>
            </a:r>
            <a:r>
              <a:rPr lang="vi-VN" sz="1400" dirty="0">
                <a:latin typeface="+mj-lt"/>
              </a:rPr>
              <a:t> </a:t>
            </a:r>
            <a:r>
              <a:rPr lang="vi-VN" sz="1400" dirty="0" err="1">
                <a:latin typeface="+mj-lt"/>
              </a:rPr>
              <a:t>đúng</a:t>
            </a:r>
            <a:r>
              <a:rPr lang="vi-VN" sz="1400" dirty="0">
                <a:latin typeface="+mj-lt"/>
              </a:rPr>
              <a:t> </a:t>
            </a:r>
            <a:r>
              <a:rPr lang="vi-VN" sz="1400" dirty="0" err="1">
                <a:latin typeface="+mj-lt"/>
              </a:rPr>
              <a:t>này</a:t>
            </a:r>
            <a:r>
              <a:rPr lang="vi-VN" sz="1400" dirty="0">
                <a:latin typeface="+mj-lt"/>
              </a:rPr>
              <a:t> </a:t>
            </a:r>
            <a:r>
              <a:rPr lang="vi-VN" sz="1400" dirty="0" err="1">
                <a:latin typeface="+mj-lt"/>
              </a:rPr>
              <a:t>đều</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a:t>
            </a:r>
            <a:r>
              <a:rPr lang="vi-VN" sz="1400" dirty="0" err="1">
                <a:latin typeface="+mj-lt"/>
              </a:rPr>
              <a:t>chấp</a:t>
            </a:r>
            <a:r>
              <a:rPr lang="vi-VN" sz="1400" dirty="0">
                <a:latin typeface="+mj-lt"/>
              </a:rPr>
              <a:t> </a:t>
            </a:r>
            <a:r>
              <a:rPr lang="vi-VN" sz="1400" dirty="0" err="1">
                <a:latin typeface="+mj-lt"/>
              </a:rPr>
              <a:t>nhận</a:t>
            </a:r>
            <a:r>
              <a:rPr lang="vi-VN" sz="1400" dirty="0">
                <a:latin typeface="+mj-lt"/>
              </a:rPr>
              <a:t>. </a:t>
            </a:r>
            <a:r>
              <a:rPr lang="vi-VN" sz="1400" dirty="0" err="1">
                <a:latin typeface="+mj-lt"/>
              </a:rPr>
              <a:t>Những</a:t>
            </a:r>
            <a:r>
              <a:rPr lang="vi-VN" sz="1400" dirty="0">
                <a:latin typeface="+mj-lt"/>
              </a:rPr>
              <a:t> phương </a:t>
            </a:r>
            <a:r>
              <a:rPr lang="vi-VN" sz="1400" dirty="0" err="1">
                <a:latin typeface="+mj-lt"/>
              </a:rPr>
              <a:t>pháp</a:t>
            </a:r>
            <a:r>
              <a:rPr lang="vi-VN" sz="1400" dirty="0">
                <a:latin typeface="+mj-lt"/>
              </a:rPr>
              <a:t> </a:t>
            </a:r>
            <a:r>
              <a:rPr lang="vi-VN" sz="1400" dirty="0" err="1">
                <a:latin typeface="+mj-lt"/>
              </a:rPr>
              <a:t>học</a:t>
            </a:r>
            <a:r>
              <a:rPr lang="vi-VN" sz="1400" dirty="0">
                <a:latin typeface="+mj-lt"/>
              </a:rPr>
              <a:t> </a:t>
            </a:r>
            <a:r>
              <a:rPr lang="vi-VN" sz="1400" dirty="0" err="1">
                <a:latin typeface="+mj-lt"/>
              </a:rPr>
              <a:t>máy</a:t>
            </a:r>
            <a:r>
              <a:rPr lang="vi-VN" sz="1400" dirty="0">
                <a:latin typeface="+mj-lt"/>
              </a:rPr>
              <a:t> </a:t>
            </a:r>
            <a:r>
              <a:rPr lang="vi-VN" sz="1400" dirty="0" err="1">
                <a:latin typeface="+mj-lt"/>
              </a:rPr>
              <a:t>truyền</a:t>
            </a:r>
            <a:r>
              <a:rPr lang="vi-VN" sz="1400" dirty="0">
                <a:latin typeface="+mj-lt"/>
              </a:rPr>
              <a:t> </a:t>
            </a:r>
            <a:r>
              <a:rPr lang="vi-VN" sz="1400" dirty="0" err="1">
                <a:latin typeface="+mj-lt"/>
              </a:rPr>
              <a:t>thống</a:t>
            </a:r>
            <a:r>
              <a:rPr lang="vi-VN" sz="1400" dirty="0">
                <a:latin typeface="+mj-lt"/>
              </a:rPr>
              <a:t> </a:t>
            </a:r>
            <a:r>
              <a:rPr lang="vi-VN" sz="1400" dirty="0" err="1">
                <a:latin typeface="+mj-lt"/>
              </a:rPr>
              <a:t>chẳng</a:t>
            </a:r>
            <a:r>
              <a:rPr lang="vi-VN" sz="1400" dirty="0">
                <a:latin typeface="+mj-lt"/>
              </a:rPr>
              <a:t> </a:t>
            </a:r>
            <a:r>
              <a:rPr lang="vi-VN" sz="1400" dirty="0" err="1">
                <a:latin typeface="+mj-lt"/>
              </a:rPr>
              <a:t>hạn</a:t>
            </a:r>
            <a:r>
              <a:rPr lang="vi-VN" sz="1400" dirty="0">
                <a:latin typeface="+mj-lt"/>
              </a:rPr>
              <a:t> như </a:t>
            </a:r>
            <a:r>
              <a:rPr lang="vi-VN" sz="1400" dirty="0" err="1">
                <a:latin typeface="+mj-lt"/>
              </a:rPr>
              <a:t>sử</a:t>
            </a:r>
            <a:r>
              <a:rPr lang="vi-VN" sz="1400" dirty="0">
                <a:latin typeface="+mj-lt"/>
              </a:rPr>
              <a:t> </a:t>
            </a:r>
            <a:r>
              <a:rPr lang="vi-VN" sz="1400" dirty="0" err="1">
                <a:latin typeface="+mj-lt"/>
              </a:rPr>
              <a:t>dụng</a:t>
            </a:r>
            <a:r>
              <a:rPr lang="vi-VN" sz="1400" dirty="0">
                <a:latin typeface="+mj-lt"/>
              </a:rPr>
              <a:t> </a:t>
            </a:r>
            <a:r>
              <a:rPr lang="vi-VN" sz="1400" dirty="0" err="1">
                <a:latin typeface="+mj-lt"/>
              </a:rPr>
              <a:t>làm</a:t>
            </a:r>
            <a:r>
              <a:rPr lang="vi-VN" sz="1400" dirty="0">
                <a:latin typeface="+mj-lt"/>
              </a:rPr>
              <a:t> </a:t>
            </a:r>
            <a:r>
              <a:rPr lang="vi-VN" sz="1400" dirty="0" err="1">
                <a:latin typeface="+mj-lt"/>
              </a:rPr>
              <a:t>loss</a:t>
            </a:r>
            <a:r>
              <a:rPr lang="vi-VN" sz="1400" dirty="0">
                <a:latin typeface="+mj-lt"/>
              </a:rPr>
              <a:t> </a:t>
            </a:r>
            <a:r>
              <a:rPr lang="vi-VN" sz="1400" dirty="0" err="1">
                <a:latin typeface="+mj-lt"/>
              </a:rPr>
              <a:t>là</a:t>
            </a:r>
            <a:r>
              <a:rPr lang="vi-VN" sz="1400" dirty="0">
                <a:latin typeface="+mj-lt"/>
              </a:rPr>
              <a:t> trung </a:t>
            </a:r>
            <a:r>
              <a:rPr lang="vi-VN" sz="1400" dirty="0" err="1">
                <a:latin typeface="+mj-lt"/>
              </a:rPr>
              <a:t>bình</a:t>
            </a:r>
            <a:r>
              <a:rPr lang="vi-VN" sz="1400" dirty="0">
                <a:latin typeface="+mj-lt"/>
              </a:rPr>
              <a:t> </a:t>
            </a:r>
            <a:r>
              <a:rPr lang="vi-VN" sz="1400" dirty="0" err="1">
                <a:latin typeface="+mj-lt"/>
              </a:rPr>
              <a:t>khoảng</a:t>
            </a:r>
            <a:r>
              <a:rPr lang="vi-VN" sz="1400" dirty="0">
                <a:latin typeface="+mj-lt"/>
              </a:rPr>
              <a:t> </a:t>
            </a:r>
            <a:r>
              <a:rPr lang="vi-VN" sz="1400" dirty="0" err="1">
                <a:latin typeface="+mj-lt"/>
              </a:rPr>
              <a:t>cách</a:t>
            </a:r>
            <a:r>
              <a:rPr lang="vi-VN" sz="1400" dirty="0">
                <a:latin typeface="+mj-lt"/>
              </a:rPr>
              <a:t> </a:t>
            </a:r>
            <a:r>
              <a:rPr lang="vi-VN" sz="1400" dirty="0" err="1">
                <a:latin typeface="+mj-lt"/>
              </a:rPr>
              <a:t>giữa</a:t>
            </a:r>
            <a:r>
              <a:rPr lang="vi-VN" sz="1400" dirty="0">
                <a:latin typeface="+mj-lt"/>
              </a:rPr>
              <a:t> </a:t>
            </a:r>
            <a:r>
              <a:rPr lang="vi-VN" sz="1400" dirty="0" err="1">
                <a:latin typeface="+mj-lt"/>
              </a:rPr>
              <a:t>output</a:t>
            </a:r>
            <a:r>
              <a:rPr lang="vi-VN" sz="1400" dirty="0">
                <a:latin typeface="+mj-lt"/>
              </a:rPr>
              <a:t> </a:t>
            </a:r>
            <a:r>
              <a:rPr lang="vi-VN" sz="1400" dirty="0" err="1">
                <a:latin typeface="+mj-lt"/>
              </a:rPr>
              <a:t>dự</a:t>
            </a:r>
            <a:r>
              <a:rPr lang="vi-VN" sz="1400" dirty="0">
                <a:latin typeface="+mj-lt"/>
              </a:rPr>
              <a:t> </a:t>
            </a:r>
            <a:r>
              <a:rPr lang="vi-VN" sz="1400" dirty="0" err="1">
                <a:latin typeface="+mj-lt"/>
              </a:rPr>
              <a:t>đoán</a:t>
            </a:r>
            <a:r>
              <a:rPr lang="vi-VN" sz="1400" dirty="0">
                <a:latin typeface="+mj-lt"/>
              </a:rPr>
              <a:t> </a:t>
            </a:r>
            <a:r>
              <a:rPr lang="vi-VN" sz="1400" dirty="0" err="1">
                <a:latin typeface="+mj-lt"/>
              </a:rPr>
              <a:t>được</a:t>
            </a:r>
            <a:r>
              <a:rPr lang="vi-VN" sz="1400" dirty="0">
                <a:latin typeface="+mj-lt"/>
              </a:rPr>
              <a:t> </a:t>
            </a:r>
            <a:r>
              <a:rPr lang="vi-VN" sz="1400" dirty="0" err="1">
                <a:latin typeface="+mj-lt"/>
              </a:rPr>
              <a:t>và</a:t>
            </a:r>
            <a:r>
              <a:rPr lang="vi-VN" sz="1400" dirty="0">
                <a:latin typeface="+mj-lt"/>
              </a:rPr>
              <a:t> </a:t>
            </a:r>
            <a:r>
              <a:rPr lang="vi-VN" sz="1400" dirty="0" err="1">
                <a:latin typeface="+mj-lt"/>
              </a:rPr>
              <a:t>ouput</a:t>
            </a:r>
            <a:r>
              <a:rPr lang="vi-VN" sz="1400" dirty="0">
                <a:latin typeface="+mj-lt"/>
              </a:rPr>
              <a:t> </a:t>
            </a:r>
            <a:r>
              <a:rPr lang="vi-VN" sz="1400" dirty="0" err="1">
                <a:latin typeface="+mj-lt"/>
              </a:rPr>
              <a:t>thực</a:t>
            </a:r>
            <a:r>
              <a:rPr lang="vi-VN" sz="1400" dirty="0">
                <a:latin typeface="+mj-lt"/>
              </a:rPr>
              <a:t>, mô </a:t>
            </a:r>
            <a:r>
              <a:rPr lang="vi-VN" sz="1400" dirty="0" err="1">
                <a:latin typeface="+mj-lt"/>
              </a:rPr>
              <a:t>hình</a:t>
            </a:r>
            <a:r>
              <a:rPr lang="vi-VN" sz="1400" dirty="0">
                <a:latin typeface="+mj-lt"/>
              </a:rPr>
              <a:t> sau khi </a:t>
            </a:r>
            <a:r>
              <a:rPr lang="vi-VN" sz="1400" dirty="0" err="1">
                <a:latin typeface="+mj-lt"/>
              </a:rPr>
              <a:t>được</a:t>
            </a:r>
            <a:r>
              <a:rPr lang="vi-VN" sz="1400" dirty="0">
                <a:latin typeface="+mj-lt"/>
              </a:rPr>
              <a:t> </a:t>
            </a:r>
            <a:r>
              <a:rPr lang="vi-VN" sz="1400" dirty="0" err="1">
                <a:latin typeface="+mj-lt"/>
              </a:rPr>
              <a:t>train</a:t>
            </a:r>
            <a:r>
              <a:rPr lang="vi-VN" sz="1400" dirty="0">
                <a:latin typeface="+mj-lt"/>
              </a:rPr>
              <a:t> </a:t>
            </a:r>
            <a:r>
              <a:rPr lang="vi-VN" sz="1400" dirty="0" err="1">
                <a:latin typeface="+mj-lt"/>
              </a:rPr>
              <a:t>sẽ</a:t>
            </a:r>
            <a:r>
              <a:rPr lang="vi-VN" sz="1400" dirty="0">
                <a:latin typeface="+mj-lt"/>
              </a:rPr>
              <a:t> </a:t>
            </a:r>
            <a:r>
              <a:rPr lang="vi-VN" sz="1400" dirty="0" err="1">
                <a:latin typeface="+mj-lt"/>
              </a:rPr>
              <a:t>tạo</a:t>
            </a:r>
            <a:r>
              <a:rPr lang="vi-VN" sz="1400" dirty="0">
                <a:latin typeface="+mj-lt"/>
              </a:rPr>
              <a:t> ra </a:t>
            </a:r>
            <a:r>
              <a:rPr lang="vi-VN" sz="1400" dirty="0" err="1">
                <a:latin typeface="+mj-lt"/>
              </a:rPr>
              <a:t>dự</a:t>
            </a:r>
            <a:r>
              <a:rPr lang="vi-VN" sz="1400" dirty="0">
                <a:latin typeface="+mj-lt"/>
              </a:rPr>
              <a:t> </a:t>
            </a:r>
            <a:r>
              <a:rPr lang="vi-VN" sz="1400" dirty="0" err="1">
                <a:latin typeface="+mj-lt"/>
              </a:rPr>
              <a:t>đoán</a:t>
            </a:r>
            <a:r>
              <a:rPr lang="vi-VN" sz="1400" dirty="0">
                <a:latin typeface="+mj-lt"/>
              </a:rPr>
              <a:t> </a:t>
            </a:r>
            <a:r>
              <a:rPr lang="vi-VN" sz="1400" dirty="0" err="1">
                <a:latin typeface="+mj-lt"/>
              </a:rPr>
              <a:t>là</a:t>
            </a:r>
            <a:r>
              <a:rPr lang="vi-VN" sz="1400" dirty="0">
                <a:latin typeface="+mj-lt"/>
              </a:rPr>
              <a:t> trung </a:t>
            </a:r>
            <a:r>
              <a:rPr lang="vi-VN" sz="1400" dirty="0" err="1">
                <a:latin typeface="+mj-lt"/>
              </a:rPr>
              <a:t>bình</a:t>
            </a:r>
            <a:r>
              <a:rPr lang="vi-VN" sz="1400" dirty="0">
                <a:latin typeface="+mj-lt"/>
              </a:rPr>
              <a:t> hay </a:t>
            </a:r>
            <a:r>
              <a:rPr lang="vi-VN" sz="1400" dirty="0" err="1">
                <a:latin typeface="+mj-lt"/>
              </a:rPr>
              <a:t>kỳ</a:t>
            </a:r>
            <a:r>
              <a:rPr lang="vi-VN" sz="1400" dirty="0">
                <a:latin typeface="+mj-lt"/>
              </a:rPr>
              <a:t> </a:t>
            </a:r>
            <a:r>
              <a:rPr lang="vi-VN" sz="1400" dirty="0" err="1">
                <a:latin typeface="+mj-lt"/>
              </a:rPr>
              <a:t>vọng</a:t>
            </a:r>
            <a:r>
              <a:rPr lang="vi-VN" sz="1400" dirty="0">
                <a:latin typeface="+mj-lt"/>
              </a:rPr>
              <a:t> </a:t>
            </a:r>
            <a:r>
              <a:rPr lang="vi-VN" sz="1400" dirty="0" err="1">
                <a:latin typeface="+mj-lt"/>
              </a:rPr>
              <a:t>của</a:t>
            </a:r>
            <a:r>
              <a:rPr lang="vi-VN" sz="1400" dirty="0">
                <a:latin typeface="+mj-lt"/>
              </a:rPr>
              <a:t> </a:t>
            </a:r>
            <a:r>
              <a:rPr lang="vi-VN" sz="1400" dirty="0" err="1">
                <a:latin typeface="+mj-lt"/>
              </a:rPr>
              <a:t>các</a:t>
            </a:r>
            <a:r>
              <a:rPr lang="vi-VN" sz="1400" dirty="0">
                <a:latin typeface="+mj-lt"/>
              </a:rPr>
              <a:t> </a:t>
            </a:r>
            <a:r>
              <a:rPr lang="vi-VN" sz="1400" dirty="0" err="1">
                <a:latin typeface="+mj-lt"/>
              </a:rPr>
              <a:t>output</a:t>
            </a:r>
            <a:r>
              <a:rPr lang="vi-VN" sz="1400" dirty="0">
                <a:latin typeface="+mj-lt"/>
              </a:rPr>
              <a:t> </a:t>
            </a:r>
            <a:r>
              <a:rPr lang="vi-VN" sz="1400" dirty="0" err="1">
                <a:latin typeface="+mj-lt"/>
              </a:rPr>
              <a:t>đúng</a:t>
            </a:r>
            <a:r>
              <a:rPr lang="vi-VN" sz="1400" dirty="0">
                <a:latin typeface="+mj-lt"/>
              </a:rPr>
              <a:t> </a:t>
            </a:r>
            <a:r>
              <a:rPr lang="vi-VN" sz="1400" dirty="0" err="1">
                <a:latin typeface="+mj-lt"/>
              </a:rPr>
              <a:t>có</a:t>
            </a:r>
            <a:r>
              <a:rPr lang="vi-VN" sz="1400" dirty="0">
                <a:latin typeface="+mj-lt"/>
              </a:rPr>
              <a:t> </a:t>
            </a:r>
            <a:r>
              <a:rPr lang="vi-VN" sz="1400" dirty="0" err="1">
                <a:latin typeface="+mj-lt"/>
              </a:rPr>
              <a:t>thể</a:t>
            </a:r>
            <a:r>
              <a:rPr lang="vi-VN" sz="1400" dirty="0">
                <a:latin typeface="+mj-lt"/>
              </a:rPr>
              <a:t> </a:t>
            </a:r>
            <a:r>
              <a:rPr lang="vi-VN" sz="1400" dirty="0" err="1">
                <a:latin typeface="+mj-lt"/>
              </a:rPr>
              <a:t>xảy</a:t>
            </a:r>
            <a:r>
              <a:rPr lang="vi-VN" sz="1400" dirty="0">
                <a:latin typeface="+mj-lt"/>
              </a:rPr>
              <a:t> ra. </a:t>
            </a:r>
            <a:r>
              <a:rPr lang="vi-VN" sz="1400" dirty="0" err="1">
                <a:latin typeface="+mj-lt"/>
              </a:rPr>
              <a:t>Dự</a:t>
            </a:r>
            <a:r>
              <a:rPr lang="vi-VN" sz="1400" dirty="0">
                <a:latin typeface="+mj-lt"/>
              </a:rPr>
              <a:t> </a:t>
            </a:r>
            <a:r>
              <a:rPr lang="vi-VN" sz="1400" dirty="0" err="1">
                <a:latin typeface="+mj-lt"/>
              </a:rPr>
              <a:t>đoán</a:t>
            </a:r>
            <a:r>
              <a:rPr lang="vi-VN" sz="1400" dirty="0">
                <a:latin typeface="+mj-lt"/>
              </a:rPr>
              <a:t> theo </a:t>
            </a:r>
            <a:r>
              <a:rPr lang="vi-VN" sz="1400" dirty="0" err="1">
                <a:latin typeface="+mj-lt"/>
              </a:rPr>
              <a:t>kiểu</a:t>
            </a:r>
            <a:r>
              <a:rPr lang="vi-VN" sz="1400" dirty="0">
                <a:latin typeface="+mj-lt"/>
              </a:rPr>
              <a:t> trung </a:t>
            </a:r>
            <a:r>
              <a:rPr lang="vi-VN" sz="1400" dirty="0" err="1">
                <a:latin typeface="+mj-lt"/>
              </a:rPr>
              <a:t>bình</a:t>
            </a:r>
            <a:r>
              <a:rPr lang="vi-VN" sz="1400" dirty="0">
                <a:latin typeface="+mj-lt"/>
              </a:rPr>
              <a:t> hay </a:t>
            </a:r>
            <a:r>
              <a:rPr lang="vi-VN" sz="1400" dirty="0" err="1">
                <a:latin typeface="+mj-lt"/>
              </a:rPr>
              <a:t>kỳ</a:t>
            </a:r>
            <a:r>
              <a:rPr lang="vi-VN" sz="1400" dirty="0">
                <a:latin typeface="+mj-lt"/>
              </a:rPr>
              <a:t> </a:t>
            </a:r>
            <a:r>
              <a:rPr lang="vi-VN" sz="1400" dirty="0" err="1">
                <a:latin typeface="+mj-lt"/>
              </a:rPr>
              <a:t>vọng</a:t>
            </a:r>
            <a:r>
              <a:rPr lang="vi-VN" sz="1400" dirty="0">
                <a:latin typeface="+mj-lt"/>
              </a:rPr>
              <a:t> </a:t>
            </a:r>
            <a:r>
              <a:rPr lang="vi-VN" sz="1400" dirty="0" err="1">
                <a:latin typeface="+mj-lt"/>
              </a:rPr>
              <a:t>này</a:t>
            </a:r>
            <a:r>
              <a:rPr lang="vi-VN" sz="1400" dirty="0">
                <a:latin typeface="+mj-lt"/>
              </a:rPr>
              <a:t> đôi khi không cho </a:t>
            </a:r>
            <a:r>
              <a:rPr lang="vi-VN" sz="1400" dirty="0" err="1">
                <a:latin typeface="+mj-lt"/>
              </a:rPr>
              <a:t>một</a:t>
            </a:r>
            <a:r>
              <a:rPr lang="vi-VN" sz="1400" dirty="0">
                <a:latin typeface="+mj-lt"/>
              </a:rPr>
              <a:t> </a:t>
            </a:r>
            <a:r>
              <a:rPr lang="vi-VN" sz="1400" dirty="0" err="1">
                <a:latin typeface="+mj-lt"/>
              </a:rPr>
              <a:t>dự</a:t>
            </a:r>
            <a:r>
              <a:rPr lang="vi-VN" sz="1400" dirty="0">
                <a:latin typeface="+mj-lt"/>
              </a:rPr>
              <a:t> </a:t>
            </a:r>
            <a:r>
              <a:rPr lang="vi-VN" sz="1400" dirty="0" err="1">
                <a:latin typeface="+mj-lt"/>
              </a:rPr>
              <a:t>đoán</a:t>
            </a:r>
            <a:r>
              <a:rPr lang="vi-VN" sz="1400" dirty="0">
                <a:latin typeface="+mj-lt"/>
              </a:rPr>
              <a:t> </a:t>
            </a:r>
            <a:r>
              <a:rPr lang="vi-VN" sz="1400" dirty="0" err="1">
                <a:latin typeface="+mj-lt"/>
              </a:rPr>
              <a:t>thực</a:t>
            </a:r>
            <a:r>
              <a:rPr lang="vi-VN" sz="1400" dirty="0">
                <a:latin typeface="+mj-lt"/>
              </a:rPr>
              <a:t> </a:t>
            </a:r>
            <a:r>
              <a:rPr lang="vi-VN" sz="1400" dirty="0" err="1">
                <a:latin typeface="+mj-lt"/>
              </a:rPr>
              <a:t>tế</a:t>
            </a:r>
            <a:r>
              <a:rPr lang="vi-VN" sz="1400" dirty="0">
                <a:latin typeface="+mj-lt"/>
              </a:rPr>
              <a:t>. </a:t>
            </a:r>
            <a:r>
              <a:rPr lang="vi-VN" sz="1400" dirty="0" err="1">
                <a:latin typeface="+mj-lt"/>
              </a:rPr>
              <a:t>Ví</a:t>
            </a:r>
            <a:r>
              <a:rPr lang="vi-VN" sz="1400" dirty="0">
                <a:latin typeface="+mj-lt"/>
              </a:rPr>
              <a:t> </a:t>
            </a:r>
            <a:r>
              <a:rPr lang="vi-VN" sz="1400" dirty="0" err="1">
                <a:latin typeface="+mj-lt"/>
              </a:rPr>
              <a:t>dụ</a:t>
            </a:r>
            <a:r>
              <a:rPr lang="vi-VN" sz="1400" dirty="0">
                <a:latin typeface="+mj-lt"/>
              </a:rPr>
              <a:t> trong </a:t>
            </a:r>
            <a:r>
              <a:rPr lang="vi-VN" sz="1400" dirty="0" err="1">
                <a:latin typeface="+mj-lt"/>
              </a:rPr>
              <a:t>bài</a:t>
            </a:r>
            <a:r>
              <a:rPr lang="vi-VN" sz="1400" dirty="0">
                <a:latin typeface="+mj-lt"/>
              </a:rPr>
              <a:t> </a:t>
            </a:r>
            <a:r>
              <a:rPr lang="vi-VN" sz="1400" dirty="0" err="1">
                <a:latin typeface="+mj-lt"/>
              </a:rPr>
              <a:t>toán</a:t>
            </a:r>
            <a:r>
              <a:rPr lang="vi-VN" sz="1400" dirty="0">
                <a:latin typeface="+mj-lt"/>
              </a:rPr>
              <a:t> </a:t>
            </a:r>
            <a:r>
              <a:rPr lang="vi-VN" sz="1400" dirty="0" err="1">
                <a:latin typeface="+mj-lt"/>
              </a:rPr>
              <a:t>dự</a:t>
            </a:r>
            <a:r>
              <a:rPr lang="vi-VN" sz="1400" dirty="0">
                <a:latin typeface="+mj-lt"/>
              </a:rPr>
              <a:t> </a:t>
            </a:r>
            <a:r>
              <a:rPr lang="vi-VN" sz="1400" dirty="0" err="1">
                <a:latin typeface="+mj-lt"/>
              </a:rPr>
              <a:t>đoán</a:t>
            </a:r>
            <a:r>
              <a:rPr lang="vi-VN" sz="1400" dirty="0">
                <a:latin typeface="+mj-lt"/>
              </a:rPr>
              <a:t> khung </a:t>
            </a:r>
            <a:r>
              <a:rPr lang="vi-VN" sz="1400" dirty="0" err="1">
                <a:latin typeface="+mj-lt"/>
              </a:rPr>
              <a:t>hình</a:t>
            </a:r>
            <a:r>
              <a:rPr lang="vi-VN" sz="1400" dirty="0">
                <a:latin typeface="+mj-lt"/>
              </a:rPr>
              <a:t> </a:t>
            </a:r>
            <a:r>
              <a:rPr lang="vi-VN" sz="1400" dirty="0" err="1">
                <a:latin typeface="+mj-lt"/>
              </a:rPr>
              <a:t>tiếp</a:t>
            </a:r>
            <a:r>
              <a:rPr lang="vi-VN" sz="1400" dirty="0">
                <a:latin typeface="+mj-lt"/>
              </a:rPr>
              <a:t> theo (</a:t>
            </a:r>
            <a:r>
              <a:rPr lang="vi-VN" sz="1400" dirty="0" err="1">
                <a:latin typeface="+mj-lt"/>
              </a:rPr>
              <a:t>next</a:t>
            </a:r>
            <a:r>
              <a:rPr lang="vi-VN" sz="1400" dirty="0">
                <a:latin typeface="+mj-lt"/>
              </a:rPr>
              <a:t> </a:t>
            </a:r>
            <a:r>
              <a:rPr lang="vi-VN" sz="1400" dirty="0" err="1">
                <a:latin typeface="+mj-lt"/>
              </a:rPr>
              <a:t>frame</a:t>
            </a:r>
            <a:r>
              <a:rPr lang="vi-VN" sz="1400" dirty="0">
                <a:latin typeface="+mj-lt"/>
              </a:rPr>
              <a:t>) </a:t>
            </a:r>
            <a:r>
              <a:rPr lang="vi-VN" sz="1400" dirty="0" err="1">
                <a:latin typeface="+mj-lt"/>
              </a:rPr>
              <a:t>từ</a:t>
            </a:r>
            <a:r>
              <a:rPr lang="vi-VN" sz="1400" dirty="0">
                <a:latin typeface="+mj-lt"/>
              </a:rPr>
              <a:t> </a:t>
            </a:r>
            <a:r>
              <a:rPr lang="vi-VN" sz="1400" dirty="0" err="1">
                <a:latin typeface="+mj-lt"/>
              </a:rPr>
              <a:t>các</a:t>
            </a:r>
            <a:r>
              <a:rPr lang="vi-VN" sz="1400" dirty="0">
                <a:latin typeface="+mj-lt"/>
              </a:rPr>
              <a:t> khung </a:t>
            </a:r>
            <a:r>
              <a:rPr lang="vi-VN" sz="1400" dirty="0" err="1">
                <a:latin typeface="+mj-lt"/>
              </a:rPr>
              <a:t>hình</a:t>
            </a:r>
            <a:r>
              <a:rPr lang="vi-VN" sz="1400" baseline="0" dirty="0">
                <a:latin typeface="+mj-lt"/>
              </a:rPr>
              <a:t> </a:t>
            </a:r>
            <a:r>
              <a:rPr lang="vi-VN" sz="1400" baseline="0" dirty="0" err="1">
                <a:latin typeface="+mj-lt"/>
              </a:rPr>
              <a:t>trước</a:t>
            </a:r>
            <a:r>
              <a:rPr lang="vi-VN" sz="1400" baseline="0" dirty="0">
                <a:latin typeface="+mj-lt"/>
              </a:rPr>
              <a:t> </a:t>
            </a:r>
            <a:r>
              <a:rPr lang="vi-VN" sz="1400" baseline="0" dirty="0" err="1">
                <a:latin typeface="+mj-lt"/>
              </a:rPr>
              <a:t>đó</a:t>
            </a:r>
            <a:r>
              <a:rPr lang="vi-VN" sz="1400" baseline="0" dirty="0">
                <a:latin typeface="+mj-lt"/>
              </a:rPr>
              <a:t>. </a:t>
            </a:r>
            <a:r>
              <a:rPr lang="vi-VN" sz="1400" baseline="0" dirty="0" err="1">
                <a:latin typeface="+mj-lt"/>
              </a:rPr>
              <a:t>Nếu</a:t>
            </a:r>
            <a:r>
              <a:rPr lang="vi-VN" sz="1400" baseline="0" dirty="0">
                <a:latin typeface="+mj-lt"/>
              </a:rPr>
              <a:t> </a:t>
            </a:r>
            <a:r>
              <a:rPr lang="vi-VN" sz="1400" baseline="0" dirty="0" err="1">
                <a:latin typeface="+mj-lt"/>
              </a:rPr>
              <a:t>sử</a:t>
            </a:r>
            <a:r>
              <a:rPr lang="vi-VN" sz="1400" baseline="0" dirty="0">
                <a:latin typeface="+mj-lt"/>
              </a:rPr>
              <a:t> </a:t>
            </a:r>
            <a:r>
              <a:rPr lang="vi-VN" sz="1400" baseline="0" dirty="0" err="1">
                <a:latin typeface="+mj-lt"/>
              </a:rPr>
              <a:t>dụng</a:t>
            </a:r>
            <a:r>
              <a:rPr lang="vi-VN" sz="1400" baseline="0" dirty="0">
                <a:latin typeface="+mj-lt"/>
              </a:rPr>
              <a:t> phương </a:t>
            </a:r>
            <a:r>
              <a:rPr lang="vi-VN" sz="1400" baseline="0" dirty="0" err="1">
                <a:latin typeface="+mj-lt"/>
              </a:rPr>
              <a:t>pháp</a:t>
            </a:r>
            <a:r>
              <a:rPr lang="vi-VN" sz="1400" baseline="0" dirty="0">
                <a:latin typeface="+mj-lt"/>
              </a:rPr>
              <a:t> MSE</a:t>
            </a:r>
            <a:r>
              <a:rPr lang="en-US" sz="1400" baseline="0" dirty="0">
                <a:latin typeface="+mj-lt"/>
              </a:rPr>
              <a:t>(</a:t>
            </a:r>
            <a:r>
              <a:rPr lang="en-US" sz="1200" b="0" i="0" u="none" strike="noStrike" kern="1200" dirty="0">
                <a:solidFill>
                  <a:schemeClr val="tx1"/>
                </a:solidFill>
                <a:effectLst/>
                <a:latin typeface="+mn-lt"/>
                <a:ea typeface="+mn-ea"/>
                <a:cs typeface="+mn-cs"/>
                <a:hlinkClick r:id="rId3"/>
              </a:rPr>
              <a:t>Mean Squared Error</a:t>
            </a:r>
            <a:r>
              <a:rPr lang="en-US" sz="1400" baseline="0" dirty="0">
                <a:latin typeface="+mj-lt"/>
              </a:rPr>
              <a:t>)</a:t>
            </a:r>
            <a:r>
              <a:rPr lang="vi-VN" sz="1400" baseline="0" dirty="0">
                <a:latin typeface="+mj-lt"/>
              </a:rPr>
              <a:t> như </a:t>
            </a:r>
            <a:r>
              <a:rPr lang="vi-VN" sz="1400" baseline="0" dirty="0" err="1">
                <a:latin typeface="+mj-lt"/>
              </a:rPr>
              <a:t>hình</a:t>
            </a:r>
            <a:r>
              <a:rPr lang="vi-VN" sz="1400" baseline="0" dirty="0">
                <a:latin typeface="+mj-lt"/>
              </a:rPr>
              <a:t> ở </a:t>
            </a:r>
            <a:r>
              <a:rPr lang="vi-VN" sz="1400" baseline="0" dirty="0" err="1">
                <a:latin typeface="+mj-lt"/>
              </a:rPr>
              <a:t>giữa</a:t>
            </a:r>
            <a:r>
              <a:rPr lang="vi-VN" sz="1400" baseline="0" dirty="0">
                <a:latin typeface="+mj-lt"/>
              </a:rPr>
              <a:t> </a:t>
            </a:r>
            <a:r>
              <a:rPr lang="vi-VN" sz="1400" baseline="0" dirty="0" err="1">
                <a:latin typeface="+mj-lt"/>
              </a:rPr>
              <a:t>sẽ</a:t>
            </a:r>
            <a:r>
              <a:rPr lang="vi-VN" sz="1400" baseline="0" dirty="0">
                <a:latin typeface="+mj-lt"/>
              </a:rPr>
              <a:t> cho ta </a:t>
            </a:r>
            <a:r>
              <a:rPr lang="vi-VN" sz="1400" baseline="0" dirty="0" err="1">
                <a:latin typeface="+mj-lt"/>
              </a:rPr>
              <a:t>một</a:t>
            </a:r>
            <a:r>
              <a:rPr lang="vi-VN" sz="1400" baseline="0" dirty="0">
                <a:latin typeface="+mj-lt"/>
              </a:rPr>
              <a:t> khung </a:t>
            </a:r>
            <a:r>
              <a:rPr lang="vi-VN" sz="1400" baseline="0" dirty="0" err="1">
                <a:latin typeface="+mj-lt"/>
              </a:rPr>
              <a:t>hình</a:t>
            </a:r>
            <a:r>
              <a:rPr lang="vi-VN" sz="1400" baseline="0" dirty="0">
                <a:latin typeface="+mj-lt"/>
              </a:rPr>
              <a:t> </a:t>
            </a:r>
            <a:r>
              <a:rPr lang="vi-VN" sz="1400" baseline="0" dirty="0" err="1">
                <a:latin typeface="+mj-lt"/>
              </a:rPr>
              <a:t>bị</a:t>
            </a:r>
            <a:r>
              <a:rPr lang="vi-VN" sz="1400" baseline="0" dirty="0">
                <a:latin typeface="+mj-lt"/>
              </a:rPr>
              <a:t> </a:t>
            </a:r>
            <a:r>
              <a:rPr lang="vi-VN" sz="1400" baseline="0" dirty="0" err="1">
                <a:latin typeface="+mj-lt"/>
              </a:rPr>
              <a:t>mờ</a:t>
            </a:r>
            <a:r>
              <a:rPr lang="vi-VN" sz="1400" baseline="0" dirty="0">
                <a:latin typeface="+mj-lt"/>
              </a:rPr>
              <a:t> do </a:t>
            </a:r>
            <a:r>
              <a:rPr lang="vi-VN" sz="1400" baseline="0" dirty="0" err="1">
                <a:latin typeface="+mj-lt"/>
              </a:rPr>
              <a:t>dự</a:t>
            </a:r>
            <a:r>
              <a:rPr lang="vi-VN" sz="1400" baseline="0" dirty="0">
                <a:latin typeface="+mj-lt"/>
              </a:rPr>
              <a:t> </a:t>
            </a:r>
            <a:r>
              <a:rPr lang="vi-VN" sz="1400" baseline="0" dirty="0" err="1">
                <a:latin typeface="+mj-lt"/>
              </a:rPr>
              <a:t>đoán</a:t>
            </a:r>
            <a:r>
              <a:rPr lang="vi-VN" sz="1400" baseline="0" dirty="0">
                <a:latin typeface="+mj-lt"/>
              </a:rPr>
              <a:t> theo </a:t>
            </a:r>
            <a:r>
              <a:rPr lang="vi-VN" sz="1400" baseline="0" dirty="0" err="1">
                <a:latin typeface="+mj-lt"/>
              </a:rPr>
              <a:t>kiểu</a:t>
            </a:r>
            <a:r>
              <a:rPr lang="vi-VN" sz="1400" baseline="0" dirty="0">
                <a:latin typeface="+mj-lt"/>
              </a:rPr>
              <a:t> trung </a:t>
            </a:r>
            <a:r>
              <a:rPr lang="vi-VN" sz="1400" baseline="0" dirty="0" err="1">
                <a:latin typeface="+mj-lt"/>
              </a:rPr>
              <a:t>bình</a:t>
            </a:r>
            <a:r>
              <a:rPr lang="vi-VN" sz="1400" baseline="0" dirty="0">
                <a:latin typeface="+mj-lt"/>
              </a:rPr>
              <a:t> hay </a:t>
            </a:r>
            <a:r>
              <a:rPr lang="vi-VN" sz="1400" baseline="0" dirty="0" err="1">
                <a:latin typeface="+mj-lt"/>
              </a:rPr>
              <a:t>kỳ</a:t>
            </a:r>
            <a:r>
              <a:rPr lang="vi-VN" sz="1400" baseline="0" dirty="0">
                <a:latin typeface="+mj-lt"/>
              </a:rPr>
              <a:t> </a:t>
            </a:r>
            <a:r>
              <a:rPr lang="vi-VN" sz="1400" baseline="0" dirty="0" err="1">
                <a:latin typeface="+mj-lt"/>
              </a:rPr>
              <a:t>vọng</a:t>
            </a:r>
            <a:r>
              <a:rPr lang="vi-VN" sz="1400" baseline="0" dirty="0">
                <a:latin typeface="+mj-lt"/>
              </a:rPr>
              <a:t>. </a:t>
            </a:r>
            <a:r>
              <a:rPr lang="vi-VN" sz="1400" baseline="0" dirty="0" err="1">
                <a:latin typeface="+mj-lt"/>
              </a:rPr>
              <a:t>Ngược</a:t>
            </a:r>
            <a:r>
              <a:rPr lang="vi-VN" sz="1400" baseline="0" dirty="0">
                <a:latin typeface="+mj-lt"/>
              </a:rPr>
              <a:t> </a:t>
            </a:r>
            <a:r>
              <a:rPr lang="vi-VN" sz="1400" baseline="0" dirty="0" err="1">
                <a:latin typeface="+mj-lt"/>
              </a:rPr>
              <a:t>lại</a:t>
            </a:r>
            <a:r>
              <a:rPr lang="vi-VN" sz="1400" baseline="0" dirty="0">
                <a:latin typeface="+mj-lt"/>
              </a:rPr>
              <a:t> </a:t>
            </a:r>
            <a:r>
              <a:rPr lang="vi-VN" sz="1400" baseline="0" dirty="0" err="1">
                <a:latin typeface="+mj-lt"/>
              </a:rPr>
              <a:t>nếu</a:t>
            </a:r>
            <a:r>
              <a:rPr lang="vi-VN" sz="1400" baseline="0" dirty="0">
                <a:latin typeface="+mj-lt"/>
              </a:rPr>
              <a:t> ta xây </a:t>
            </a:r>
            <a:r>
              <a:rPr lang="vi-VN" sz="1400" baseline="0" dirty="0" err="1">
                <a:latin typeface="+mj-lt"/>
              </a:rPr>
              <a:t>dựng</a:t>
            </a:r>
            <a:r>
              <a:rPr lang="vi-VN" sz="1400" baseline="0" dirty="0">
                <a:latin typeface="+mj-lt"/>
              </a:rPr>
              <a:t> </a:t>
            </a:r>
            <a:r>
              <a:rPr lang="vi-VN" sz="1400" baseline="0" dirty="0" err="1">
                <a:latin typeface="+mj-lt"/>
              </a:rPr>
              <a:t>được</a:t>
            </a:r>
            <a:r>
              <a:rPr lang="vi-VN" sz="1400" baseline="0" dirty="0">
                <a:latin typeface="+mj-lt"/>
              </a:rPr>
              <a:t> mô </a:t>
            </a:r>
            <a:r>
              <a:rPr lang="vi-VN" sz="1400" baseline="0" dirty="0" err="1">
                <a:latin typeface="+mj-lt"/>
              </a:rPr>
              <a:t>hình</a:t>
            </a:r>
            <a:r>
              <a:rPr lang="vi-VN" sz="1400" baseline="0" dirty="0">
                <a:latin typeface="+mj-lt"/>
              </a:rPr>
              <a:t> sinh </a:t>
            </a:r>
            <a:r>
              <a:rPr lang="vi-VN" sz="1400" baseline="0" dirty="0" err="1">
                <a:latin typeface="+mj-lt"/>
              </a:rPr>
              <a:t>thì</a:t>
            </a:r>
            <a:r>
              <a:rPr lang="vi-VN" sz="1400" baseline="0" dirty="0">
                <a:latin typeface="+mj-lt"/>
              </a:rPr>
              <a:t> khung </a:t>
            </a:r>
            <a:r>
              <a:rPr lang="vi-VN" sz="1400" baseline="0" dirty="0" err="1">
                <a:latin typeface="+mj-lt"/>
              </a:rPr>
              <a:t>hình</a:t>
            </a:r>
            <a:r>
              <a:rPr lang="vi-VN" sz="1400" baseline="0" dirty="0">
                <a:latin typeface="+mj-lt"/>
              </a:rPr>
              <a:t> </a:t>
            </a:r>
            <a:r>
              <a:rPr lang="vi-VN" sz="1400" baseline="0" dirty="0" err="1">
                <a:latin typeface="+mj-lt"/>
              </a:rPr>
              <a:t>được</a:t>
            </a:r>
            <a:r>
              <a:rPr lang="vi-VN" sz="1400" baseline="0" dirty="0">
                <a:latin typeface="+mj-lt"/>
              </a:rPr>
              <a:t> </a:t>
            </a:r>
            <a:r>
              <a:rPr lang="vi-VN" sz="1400" baseline="0" dirty="0" err="1">
                <a:latin typeface="+mj-lt"/>
              </a:rPr>
              <a:t>dự</a:t>
            </a:r>
            <a:r>
              <a:rPr lang="vi-VN" sz="1400" baseline="0" dirty="0">
                <a:latin typeface="+mj-lt"/>
              </a:rPr>
              <a:t> </a:t>
            </a:r>
            <a:r>
              <a:rPr lang="vi-VN" sz="1400" baseline="0" dirty="0" err="1">
                <a:latin typeface="+mj-lt"/>
              </a:rPr>
              <a:t>đoán</a:t>
            </a:r>
            <a:r>
              <a:rPr lang="vi-VN" sz="1400" baseline="0" dirty="0">
                <a:latin typeface="+mj-lt"/>
              </a:rPr>
              <a:t> </a:t>
            </a:r>
            <a:r>
              <a:rPr lang="vi-VN" sz="1400" baseline="0" dirty="0" err="1">
                <a:latin typeface="+mj-lt"/>
              </a:rPr>
              <a:t>sẽ</a:t>
            </a:r>
            <a:r>
              <a:rPr lang="vi-VN" sz="1400" baseline="0" dirty="0">
                <a:latin typeface="+mj-lt"/>
              </a:rPr>
              <a:t> </a:t>
            </a:r>
            <a:r>
              <a:rPr lang="vi-VN" sz="1400" baseline="0" dirty="0" err="1">
                <a:latin typeface="+mj-lt"/>
              </a:rPr>
              <a:t>được</a:t>
            </a:r>
            <a:r>
              <a:rPr lang="vi-VN" sz="1400" baseline="0" dirty="0">
                <a:latin typeface="+mj-lt"/>
              </a:rPr>
              <a:t> sinh ra </a:t>
            </a:r>
            <a:r>
              <a:rPr lang="vi-VN" sz="1400" baseline="0" dirty="0" err="1">
                <a:latin typeface="+mj-lt"/>
              </a:rPr>
              <a:t>từ</a:t>
            </a:r>
            <a:r>
              <a:rPr lang="vi-VN" sz="1400" baseline="0" dirty="0">
                <a:latin typeface="+mj-lt"/>
              </a:rPr>
              <a:t> </a:t>
            </a:r>
            <a:r>
              <a:rPr lang="vi-VN" sz="1400" baseline="0" dirty="0" err="1">
                <a:latin typeface="+mj-lt"/>
              </a:rPr>
              <a:t>một</a:t>
            </a:r>
            <a:r>
              <a:rPr lang="vi-VN" sz="1400" baseline="0" dirty="0">
                <a:latin typeface="+mj-lt"/>
              </a:rPr>
              <a:t> phân </a:t>
            </a:r>
            <a:r>
              <a:rPr lang="vi-VN" sz="1400" baseline="0" dirty="0" err="1">
                <a:latin typeface="+mj-lt"/>
              </a:rPr>
              <a:t>bố</a:t>
            </a:r>
            <a:r>
              <a:rPr lang="vi-VN" sz="1400" baseline="0" dirty="0">
                <a:latin typeface="+mj-lt"/>
              </a:rPr>
              <a:t> </a:t>
            </a:r>
            <a:r>
              <a:rPr lang="vi-VN" sz="1400" baseline="0" dirty="0" err="1">
                <a:latin typeface="+mj-lt"/>
              </a:rPr>
              <a:t>học</a:t>
            </a:r>
            <a:r>
              <a:rPr lang="vi-VN" sz="1400" baseline="0" dirty="0">
                <a:latin typeface="+mj-lt"/>
              </a:rPr>
              <a:t> </a:t>
            </a:r>
            <a:r>
              <a:rPr lang="vi-VN" sz="1400" baseline="0" dirty="0" err="1">
                <a:latin typeface="+mj-lt"/>
              </a:rPr>
              <a:t>được</a:t>
            </a:r>
            <a:r>
              <a:rPr lang="vi-VN" sz="1400" baseline="0" dirty="0">
                <a:latin typeface="+mj-lt"/>
              </a:rPr>
              <a:t> </a:t>
            </a:r>
            <a:r>
              <a:rPr lang="vi-VN" sz="1400" baseline="0" dirty="0" err="1">
                <a:latin typeface="+mj-lt"/>
              </a:rPr>
              <a:t>và</a:t>
            </a:r>
            <a:r>
              <a:rPr lang="vi-VN" sz="1400" baseline="0" dirty="0">
                <a:latin typeface="+mj-lt"/>
              </a:rPr>
              <a:t> do </a:t>
            </a:r>
            <a:r>
              <a:rPr lang="vi-VN" sz="1400" baseline="0" dirty="0" err="1">
                <a:latin typeface="+mj-lt"/>
              </a:rPr>
              <a:t>đó</a:t>
            </a:r>
            <a:r>
              <a:rPr lang="vi-VN" sz="1400" baseline="0" dirty="0">
                <a:latin typeface="+mj-lt"/>
              </a:rPr>
              <a:t> </a:t>
            </a:r>
            <a:r>
              <a:rPr lang="vi-VN" sz="1400" baseline="0" dirty="0" err="1">
                <a:latin typeface="+mj-lt"/>
              </a:rPr>
              <a:t>có</a:t>
            </a:r>
            <a:r>
              <a:rPr lang="vi-VN" sz="1400" baseline="0" dirty="0">
                <a:latin typeface="+mj-lt"/>
              </a:rPr>
              <a:t> </a:t>
            </a:r>
            <a:r>
              <a:rPr lang="vi-VN" sz="1400" baseline="0" dirty="0" err="1">
                <a:latin typeface="+mj-lt"/>
              </a:rPr>
              <a:t>tính</a:t>
            </a:r>
            <a:r>
              <a:rPr lang="vi-VN" sz="1400" baseline="0" dirty="0">
                <a:latin typeface="+mj-lt"/>
              </a:rPr>
              <a:t> </a:t>
            </a:r>
            <a:r>
              <a:rPr lang="vi-VN" sz="1400" baseline="0" dirty="0" err="1">
                <a:latin typeface="+mj-lt"/>
              </a:rPr>
              <a:t>thực</a:t>
            </a:r>
            <a:r>
              <a:rPr lang="vi-VN" sz="1400" baseline="0" dirty="0">
                <a:latin typeface="+mj-lt"/>
              </a:rPr>
              <a:t> </a:t>
            </a:r>
            <a:r>
              <a:rPr lang="vi-VN" sz="1400" baseline="0" dirty="0" err="1">
                <a:latin typeface="+mj-lt"/>
              </a:rPr>
              <a:t>tế</a:t>
            </a:r>
            <a:r>
              <a:rPr lang="vi-VN" sz="1400" baseline="0" dirty="0">
                <a:latin typeface="+mj-lt"/>
              </a:rPr>
              <a:t> hơn, </a:t>
            </a:r>
            <a:r>
              <a:rPr lang="vi-VN" sz="1400" baseline="0" dirty="0" err="1">
                <a:latin typeface="+mj-lt"/>
              </a:rPr>
              <a:t>hình</a:t>
            </a:r>
            <a:r>
              <a:rPr lang="vi-VN" sz="1400" baseline="0" dirty="0">
                <a:latin typeface="+mj-lt"/>
              </a:rPr>
              <a:t> bên </a:t>
            </a:r>
            <a:r>
              <a:rPr lang="vi-VN" sz="1400" baseline="0" dirty="0" err="1">
                <a:latin typeface="+mj-lt"/>
              </a:rPr>
              <a:t>phải</a:t>
            </a:r>
            <a:r>
              <a:rPr lang="vi-VN" sz="1400" baseline="0" dirty="0">
                <a:latin typeface="+mj-lt"/>
              </a:rPr>
              <a:t> </a:t>
            </a:r>
            <a:r>
              <a:rPr lang="vi-VN" sz="1400" baseline="0" dirty="0" err="1">
                <a:latin typeface="+mj-lt"/>
              </a:rPr>
              <a:t>là</a:t>
            </a:r>
            <a:r>
              <a:rPr lang="vi-VN" sz="1400" baseline="0" dirty="0">
                <a:latin typeface="+mj-lt"/>
              </a:rPr>
              <a:t> </a:t>
            </a:r>
            <a:r>
              <a:rPr lang="vi-VN" sz="1400" baseline="0" dirty="0" err="1">
                <a:latin typeface="+mj-lt"/>
              </a:rPr>
              <a:t>một</a:t>
            </a:r>
            <a:r>
              <a:rPr lang="vi-VN" sz="1400" baseline="0" dirty="0">
                <a:latin typeface="+mj-lt"/>
              </a:rPr>
              <a:t> </a:t>
            </a:r>
            <a:r>
              <a:rPr lang="vi-VN" sz="1400" baseline="0" dirty="0" err="1">
                <a:latin typeface="+mj-lt"/>
              </a:rPr>
              <a:t>ví</a:t>
            </a:r>
            <a:r>
              <a:rPr lang="vi-VN" sz="1400" baseline="0" dirty="0">
                <a:latin typeface="+mj-lt"/>
              </a:rPr>
              <a:t> </a:t>
            </a:r>
            <a:r>
              <a:rPr lang="vi-VN" sz="1400" baseline="0" dirty="0" err="1">
                <a:latin typeface="+mj-lt"/>
              </a:rPr>
              <a:t>dụ</a:t>
            </a:r>
            <a:r>
              <a:rPr lang="vi-VN" sz="1400" baseline="0" dirty="0">
                <a:latin typeface="+mj-lt"/>
              </a:rPr>
              <a:t>.</a:t>
            </a:r>
            <a:endParaRPr lang="en-US" sz="1400" baseline="0" dirty="0">
              <a:latin typeface="+mj-lt"/>
            </a:endParaRPr>
          </a:p>
          <a:p>
            <a:endParaRPr lang="en-US" sz="1400" baseline="0" dirty="0">
              <a:latin typeface="+mj-lt"/>
            </a:endParaRPr>
          </a:p>
          <a:p>
            <a:endParaRPr lang="en-US" sz="1400" baseline="0" dirty="0">
              <a:latin typeface="+mj-lt"/>
            </a:endParaRPr>
          </a:p>
          <a:p>
            <a:endParaRPr lang="en-US" sz="1400" baseline="0" dirty="0">
              <a:latin typeface="+mj-lt"/>
            </a:endParaRPr>
          </a:p>
          <a:p>
            <a:r>
              <a:rPr lang="vi-VN" sz="1200" b="0" i="0" kern="1200" dirty="0" err="1">
                <a:solidFill>
                  <a:schemeClr val="tx1"/>
                </a:solidFill>
                <a:effectLst/>
                <a:latin typeface="+mn-lt"/>
                <a:ea typeface="+mn-ea"/>
                <a:cs typeface="+mn-cs"/>
              </a:rPr>
              <a:t>Deep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Learning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for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Single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endParaRPr lang="vi-VN" sz="1200" b="0" i="0" kern="1200" dirty="0">
              <a:solidFill>
                <a:schemeClr val="tx1"/>
              </a:solidFill>
              <a:effectLst/>
              <a:latin typeface="+mn-lt"/>
              <a:ea typeface="+mn-ea"/>
              <a:cs typeface="+mn-cs"/>
            </a:endParaRPr>
          </a:p>
          <a:p>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hãy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cao hơn (</a:t>
            </a:r>
            <a:r>
              <a:rPr lang="vi-VN" sz="1200" b="0" i="0" kern="1200" dirty="0" err="1">
                <a:solidFill>
                  <a:schemeClr val="tx1"/>
                </a:solidFill>
                <a:effectLst/>
                <a:latin typeface="+mn-lt"/>
                <a:ea typeface="+mn-ea"/>
                <a:cs typeface="+mn-cs"/>
              </a:rPr>
              <a:t>nét</a:t>
            </a:r>
            <a:r>
              <a:rPr lang="vi-VN" sz="1200" b="0" i="0" kern="1200" dirty="0">
                <a:solidFill>
                  <a:schemeClr val="tx1"/>
                </a:solidFill>
                <a:effectLst/>
                <a:latin typeface="+mn-lt"/>
                <a:ea typeface="+mn-ea"/>
                <a:cs typeface="+mn-cs"/>
              </a:rPr>
              <a:t> hơn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to hơn).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còn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(SR).</a:t>
            </a:r>
          </a:p>
          <a:p>
            <a:r>
              <a:rPr lang="vi-VN" sz="1200" b="0" i="0" kern="1200" dirty="0" err="1">
                <a:solidFill>
                  <a:schemeClr val="tx1"/>
                </a:solidFill>
                <a:effectLst/>
                <a:latin typeface="+mn-lt"/>
                <a:ea typeface="+mn-ea"/>
                <a:cs typeface="+mn-cs"/>
              </a:rPr>
              <a:t>Nếu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ý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chút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thấy</a:t>
            </a:r>
            <a:r>
              <a:rPr lang="vi-VN" sz="1200" b="0" i="0" kern="1200" dirty="0">
                <a:solidFill>
                  <a:schemeClr val="tx1"/>
                </a:solidFill>
                <a:effectLst/>
                <a:latin typeface="+mn-lt"/>
                <a:ea typeface="+mn-ea"/>
                <a:cs typeface="+mn-cs"/>
              </a:rPr>
              <a:t> đây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Regression</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Machine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Learning</a:t>
            </a:r>
            <a:r>
              <a:rPr lang="vi-VN" sz="1200" b="0" i="0" kern="1200" dirty="0">
                <a:solidFill>
                  <a:schemeClr val="tx1"/>
                </a:solidFill>
                <a:effectLst/>
                <a:latin typeface="+mn-lt"/>
                <a:ea typeface="+mn-ea"/>
                <a:cs typeface="+mn-cs"/>
              </a:rPr>
              <a:t>.</a:t>
            </a:r>
          </a:p>
          <a:p>
            <a:r>
              <a:rPr lang="vi-VN" sz="1200" b="0" i="0" kern="1200" dirty="0" err="1">
                <a:solidFill>
                  <a:schemeClr val="tx1"/>
                </a:solidFill>
                <a:effectLst/>
                <a:latin typeface="+mn-lt"/>
                <a:ea typeface="+mn-ea"/>
                <a:cs typeface="+mn-cs"/>
              </a:rPr>
              <a:t>Thời</a:t>
            </a:r>
            <a:r>
              <a:rPr lang="vi-VN" sz="1200" b="0" i="0" kern="1200" dirty="0">
                <a:solidFill>
                  <a:schemeClr val="tx1"/>
                </a:solidFill>
                <a:effectLst/>
                <a:latin typeface="+mn-lt"/>
                <a:ea typeface="+mn-ea"/>
                <a:cs typeface="+mn-cs"/>
              </a:rPr>
              <a:t> gian </a:t>
            </a:r>
            <a:r>
              <a:rPr lang="vi-VN" sz="1200" b="0" i="0" kern="1200" dirty="0" err="1">
                <a:solidFill>
                  <a:schemeClr val="tx1"/>
                </a:solidFill>
                <a:effectLst/>
                <a:latin typeface="+mn-lt"/>
                <a:ea typeface="+mn-ea"/>
                <a:cs typeface="+mn-cs"/>
              </a:rPr>
              <a:t>trước</a:t>
            </a:r>
            <a:r>
              <a:rPr lang="vi-VN" sz="1200" b="0" i="0" kern="1200" dirty="0">
                <a:solidFill>
                  <a:schemeClr val="tx1"/>
                </a:solidFill>
                <a:effectLst/>
                <a:latin typeface="+mn-lt"/>
                <a:ea typeface="+mn-ea"/>
                <a:cs typeface="+mn-cs"/>
              </a:rPr>
              <a:t> đây, </a:t>
            </a:r>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cao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bởi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hợp</a:t>
            </a:r>
            <a:r>
              <a:rPr lang="vi-VN" sz="1200" b="0" i="0" kern="1200" dirty="0">
                <a:solidFill>
                  <a:schemeClr val="tx1"/>
                </a:solidFill>
                <a:effectLst/>
                <a:latin typeface="+mn-lt"/>
                <a:ea typeface="+mn-ea"/>
                <a:cs typeface="+mn-cs"/>
              </a:rPr>
              <a:t> thông tin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Multiple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-MISR). </a:t>
            </a:r>
            <a:r>
              <a:rPr lang="vi-VN" sz="1200" b="0" i="0" kern="1200" dirty="0" err="1">
                <a:solidFill>
                  <a:schemeClr val="tx1"/>
                </a:solidFill>
                <a:effectLst/>
                <a:latin typeface="+mn-lt"/>
                <a:ea typeface="+mn-ea"/>
                <a:cs typeface="+mn-cs"/>
              </a:rPr>
              <a:t>Những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thuật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từng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máy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thuật</a:t>
            </a:r>
            <a:r>
              <a:rPr lang="vi-VN" sz="1200" b="0" i="0" kern="1200" dirty="0">
                <a:solidFill>
                  <a:schemeClr val="tx1"/>
                </a:solidFill>
                <a:effectLst/>
                <a:latin typeface="+mn-lt"/>
                <a:ea typeface="+mn-ea"/>
                <a:cs typeface="+mn-cs"/>
              </a:rPr>
              <a:t> cao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qua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chương </a:t>
            </a:r>
            <a:r>
              <a:rPr lang="vi-VN" sz="1200" b="0" i="0" kern="1200" dirty="0" err="1">
                <a:solidFill>
                  <a:schemeClr val="tx1"/>
                </a:solidFill>
                <a:effectLst/>
                <a:latin typeface="+mn-lt"/>
                <a:ea typeface="+mn-ea"/>
                <a:cs typeface="+mn-cs"/>
              </a:rPr>
              <a:t>trình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như </a:t>
            </a:r>
            <a:r>
              <a:rPr lang="vi-VN" sz="1200" b="0" i="0" kern="1200" dirty="0" err="1">
                <a:solidFill>
                  <a:schemeClr val="tx1"/>
                </a:solidFill>
                <a:effectLst/>
                <a:latin typeface="+mn-lt"/>
                <a:ea typeface="+mn-ea"/>
                <a:cs typeface="+mn-cs"/>
              </a:rPr>
              <a:t>Photoshop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điểm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tôi không </a:t>
            </a:r>
            <a:r>
              <a:rPr lang="vi-VN" sz="1200" b="0" i="0" kern="1200" dirty="0" err="1">
                <a:solidFill>
                  <a:schemeClr val="tx1"/>
                </a:solidFill>
                <a:effectLst/>
                <a:latin typeface="+mn-lt"/>
                <a:ea typeface="+mn-ea"/>
                <a:cs typeface="+mn-cs"/>
              </a:rPr>
              <a:t>chắc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nhờ</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kiểm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Tuy nhiên, </a:t>
            </a:r>
            <a:r>
              <a:rPr lang="vi-VN" sz="1200" b="0" i="0" kern="1200" dirty="0" err="1">
                <a:solidFill>
                  <a:schemeClr val="tx1"/>
                </a:solidFill>
                <a:effectLst/>
                <a:latin typeface="+mn-lt"/>
                <a:ea typeface="+mn-ea"/>
                <a:cs typeface="+mn-cs"/>
              </a:rPr>
              <a:t>nhược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điểm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căn </a:t>
            </a:r>
            <a:r>
              <a:rPr lang="vi-VN" sz="1200" b="0" i="0" kern="1200" dirty="0" err="1">
                <a:solidFill>
                  <a:schemeClr val="tx1"/>
                </a:solidFill>
                <a:effectLst/>
                <a:latin typeface="+mn-lt"/>
                <a:ea typeface="+mn-ea"/>
                <a:cs typeface="+mn-cs"/>
              </a:rPr>
              <a:t>chỉnh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đối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tượng</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đứng</a:t>
            </a:r>
            <a:r>
              <a:rPr lang="vi-VN" sz="1200" b="0" i="0" kern="1200" dirty="0">
                <a:solidFill>
                  <a:schemeClr val="tx1"/>
                </a:solidFill>
                <a:effectLst/>
                <a:latin typeface="+mn-lt"/>
                <a:ea typeface="+mn-ea"/>
                <a:cs typeface="+mn-cs"/>
              </a:rPr>
              <a:t> yên trong </a:t>
            </a:r>
            <a:r>
              <a:rPr lang="vi-VN" sz="1200" b="0" i="0" kern="1200" dirty="0" err="1">
                <a:solidFill>
                  <a:schemeClr val="tx1"/>
                </a:solidFill>
                <a:effectLst/>
                <a:latin typeface="+mn-lt"/>
                <a:ea typeface="+mn-ea"/>
                <a:cs typeface="+mn-cs"/>
              </a:rPr>
              <a:t>thời</a:t>
            </a:r>
            <a:r>
              <a:rPr lang="vi-VN" sz="1200" b="0" i="0" kern="1200" dirty="0">
                <a:solidFill>
                  <a:schemeClr val="tx1"/>
                </a:solidFill>
                <a:effectLst/>
                <a:latin typeface="+mn-lt"/>
                <a:ea typeface="+mn-ea"/>
                <a:cs typeface="+mn-cs"/>
              </a:rPr>
              <a:t> gian </a:t>
            </a:r>
            <a:r>
              <a:rPr lang="vi-VN" sz="1200" b="0" i="0" kern="1200" dirty="0" err="1">
                <a:solidFill>
                  <a:schemeClr val="tx1"/>
                </a:solidFill>
                <a:effectLst/>
                <a:latin typeface="+mn-lt"/>
                <a:ea typeface="+mn-ea"/>
                <a:cs typeface="+mn-cs"/>
              </a:rPr>
              <a:t>chụp</a:t>
            </a:r>
            <a:r>
              <a:rPr lang="vi-VN" sz="1200" b="0" i="0" kern="1200" dirty="0">
                <a:solidFill>
                  <a:schemeClr val="tx1"/>
                </a:solidFill>
                <a:effectLst/>
                <a:latin typeface="+mn-lt"/>
                <a:ea typeface="+mn-ea"/>
                <a:cs typeface="+mn-cs"/>
              </a:rPr>
              <a:t>. Hơn </a:t>
            </a:r>
            <a:r>
              <a:rPr lang="vi-VN" sz="1200" b="0" i="0" kern="1200" dirty="0" err="1">
                <a:solidFill>
                  <a:schemeClr val="tx1"/>
                </a:solidFill>
                <a:effectLst/>
                <a:latin typeface="+mn-lt"/>
                <a:ea typeface="+mn-ea"/>
                <a:cs typeface="+mn-cs"/>
              </a:rPr>
              <a:t>nữa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tốc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cũng</a:t>
            </a:r>
            <a:r>
              <a:rPr lang="vi-VN" sz="1200" b="0" i="0" kern="1200" dirty="0">
                <a:solidFill>
                  <a:schemeClr val="tx1"/>
                </a:solidFill>
                <a:effectLst/>
                <a:latin typeface="+mn-lt"/>
                <a:ea typeface="+mn-ea"/>
                <a:cs typeface="+mn-cs"/>
              </a:rPr>
              <a:t> không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cao.</a:t>
            </a:r>
          </a:p>
          <a:p>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căn </a:t>
            </a:r>
            <a:r>
              <a:rPr lang="vi-VN" sz="1200" b="0" i="0" kern="1200" dirty="0" err="1">
                <a:solidFill>
                  <a:schemeClr val="tx1"/>
                </a:solidFill>
                <a:effectLst/>
                <a:latin typeface="+mn-lt"/>
                <a:ea typeface="+mn-ea"/>
                <a:cs typeface="+mn-cs"/>
              </a:rPr>
              <a:t>chỉnh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tránh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nếu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dùng</a:t>
            </a:r>
            <a:r>
              <a:rPr lang="vi-VN" sz="1200" b="0" i="0" kern="1200" dirty="0">
                <a:solidFill>
                  <a:schemeClr val="tx1"/>
                </a:solidFill>
                <a:effectLst/>
                <a:latin typeface="+mn-lt"/>
                <a:ea typeface="+mn-ea"/>
                <a:cs typeface="+mn-cs"/>
              </a:rPr>
              <a:t> 1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Nhưng </a:t>
            </a:r>
            <a:r>
              <a:rPr lang="vi-VN" sz="1200" b="0" i="0" kern="1200" dirty="0" err="1">
                <a:solidFill>
                  <a:schemeClr val="tx1"/>
                </a:solidFill>
                <a:effectLst/>
                <a:latin typeface="+mn-lt"/>
                <a:ea typeface="+mn-ea"/>
                <a:cs typeface="+mn-cs"/>
              </a:rPr>
              <a:t>ngược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khó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đảm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bảo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thông tin </a:t>
            </a:r>
            <a:r>
              <a:rPr lang="vi-VN" sz="1200" b="0" i="0" kern="1200" dirty="0" err="1">
                <a:solidFill>
                  <a:schemeClr val="tx1"/>
                </a:solidFill>
                <a:effectLst/>
                <a:latin typeface="+mn-lt"/>
                <a:ea typeface="+mn-ea"/>
                <a:cs typeface="+mn-cs"/>
              </a:rPr>
              <a:t>mới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sinh ra </a:t>
            </a:r>
            <a:r>
              <a:rPr lang="vi-VN" sz="1200" b="0" i="0" kern="1200" dirty="0" err="1">
                <a:solidFill>
                  <a:schemeClr val="tx1"/>
                </a:solidFill>
                <a:effectLst/>
                <a:latin typeface="+mn-lt"/>
                <a:ea typeface="+mn-ea"/>
                <a:cs typeface="+mn-cs"/>
              </a:rPr>
              <a:t>dựa</a:t>
            </a:r>
            <a:r>
              <a:rPr lang="vi-VN" sz="1200" b="0" i="0" kern="1200" dirty="0">
                <a:solidFill>
                  <a:schemeClr val="tx1"/>
                </a:solidFill>
                <a:effectLst/>
                <a:latin typeface="+mn-lt"/>
                <a:ea typeface="+mn-ea"/>
                <a:cs typeface="+mn-cs"/>
              </a:rPr>
              <a:t> trên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nhỏ</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thông tin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ở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Single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SR (SISR).</a:t>
            </a:r>
          </a:p>
          <a:p>
            <a:r>
              <a:rPr lang="vi-VN" sz="1200" b="0" i="0" kern="1200" dirty="0" err="1">
                <a:solidFill>
                  <a:schemeClr val="tx1"/>
                </a:solidFill>
                <a:effectLst/>
                <a:latin typeface="+mn-lt"/>
                <a:ea typeface="+mn-ea"/>
                <a:cs typeface="+mn-cs"/>
              </a:rPr>
              <a:t>Gần</a:t>
            </a:r>
            <a:r>
              <a:rPr lang="vi-VN" sz="1200" b="0" i="0" kern="1200" dirty="0">
                <a:solidFill>
                  <a:schemeClr val="tx1"/>
                </a:solidFill>
                <a:effectLst/>
                <a:latin typeface="+mn-lt"/>
                <a:ea typeface="+mn-ea"/>
                <a:cs typeface="+mn-cs"/>
              </a:rPr>
              <a:t> đây,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triển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Deep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Learning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cụ</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Convolutional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Neural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(CNN),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Single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SR </a:t>
            </a:r>
            <a:r>
              <a:rPr lang="vi-VN" sz="1200" b="0" i="0" kern="1200" dirty="0" err="1">
                <a:solidFill>
                  <a:schemeClr val="tx1"/>
                </a:solidFill>
                <a:effectLst/>
                <a:latin typeface="+mn-lt"/>
                <a:ea typeface="+mn-ea"/>
                <a:cs typeface="+mn-cs"/>
              </a:rPr>
              <a:t>đã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tiến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tiềm</a:t>
            </a:r>
            <a:r>
              <a:rPr lang="vi-VN" sz="1200" b="0" i="0" kern="1200" dirty="0">
                <a:solidFill>
                  <a:schemeClr val="tx1"/>
                </a:solidFill>
                <a:effectLst/>
                <a:latin typeface="+mn-lt"/>
                <a:ea typeface="+mn-ea"/>
                <a:cs typeface="+mn-cs"/>
              </a:rPr>
              <a:t> năng.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cuộc</a:t>
            </a:r>
            <a:r>
              <a:rPr lang="vi-VN" sz="1200" b="0" i="0" kern="1200" dirty="0">
                <a:solidFill>
                  <a:schemeClr val="tx1"/>
                </a:solidFill>
                <a:effectLst/>
                <a:latin typeface="+mn-lt"/>
                <a:ea typeface="+mn-ea"/>
                <a:cs typeface="+mn-cs"/>
              </a:rPr>
              <a:t> thi </a:t>
            </a:r>
            <a:r>
              <a:rPr lang="vi-VN" sz="1200" b="0" i="0" kern="1200" dirty="0" err="1">
                <a:solidFill>
                  <a:schemeClr val="tx1"/>
                </a:solidFill>
                <a:effectLst/>
                <a:latin typeface="+mn-lt"/>
                <a:ea typeface="+mn-ea"/>
                <a:cs typeface="+mn-cs"/>
              </a:rPr>
              <a:t>đã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tổ</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nhằm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giúp</a:t>
            </a:r>
            <a:r>
              <a:rPr lang="vi-VN" sz="1200" b="0" i="0" kern="1200" dirty="0">
                <a:solidFill>
                  <a:schemeClr val="tx1"/>
                </a:solidFill>
                <a:effectLst/>
                <a:latin typeface="+mn-lt"/>
                <a:ea typeface="+mn-ea"/>
                <a:cs typeface="+mn-cs"/>
              </a:rPr>
              <a:t> tăng </a:t>
            </a:r>
            <a:r>
              <a:rPr lang="vi-VN" sz="1200" b="0" i="0" kern="1200" dirty="0" err="1">
                <a:solidFill>
                  <a:schemeClr val="tx1"/>
                </a:solidFill>
                <a:effectLst/>
                <a:latin typeface="+mn-lt"/>
                <a:ea typeface="+mn-ea"/>
                <a:cs typeface="+mn-cs"/>
              </a:rPr>
              <a:t>chất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cao. Năm nay, NTIRE,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cuộc</a:t>
            </a:r>
            <a:r>
              <a:rPr lang="vi-VN" sz="1200" b="0" i="0" kern="1200" dirty="0">
                <a:solidFill>
                  <a:schemeClr val="tx1"/>
                </a:solidFill>
                <a:effectLst/>
                <a:latin typeface="+mn-lt"/>
                <a:ea typeface="+mn-ea"/>
                <a:cs typeface="+mn-cs"/>
              </a:rPr>
              <a:t> thi cho "</a:t>
            </a:r>
            <a:r>
              <a:rPr lang="vi-VN" sz="1200" b="0" i="0" kern="1200" dirty="0" err="1">
                <a:solidFill>
                  <a:schemeClr val="tx1"/>
                </a:solidFill>
                <a:effectLst/>
                <a:latin typeface="+mn-lt"/>
                <a:ea typeface="+mn-ea"/>
                <a:cs typeface="+mn-cs"/>
              </a:rPr>
              <a:t>New</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Trends</a:t>
            </a:r>
            <a:r>
              <a:rPr lang="vi-VN" sz="1200" b="0" i="0" kern="1200" dirty="0">
                <a:solidFill>
                  <a:schemeClr val="tx1"/>
                </a:solidFill>
                <a:effectLst/>
                <a:latin typeface="+mn-lt"/>
                <a:ea typeface="+mn-ea"/>
                <a:cs typeface="+mn-cs"/>
              </a:rPr>
              <a:t> in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Restoration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and</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Enhancement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workshop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and</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challenge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image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super-resolution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tổ</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cùng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The </a:t>
            </a:r>
            <a:r>
              <a:rPr lang="vi-VN" sz="1200" b="0" i="0" kern="1200" dirty="0" err="1">
                <a:solidFill>
                  <a:schemeClr val="tx1"/>
                </a:solidFill>
                <a:effectLst/>
                <a:latin typeface="+mn-lt"/>
                <a:ea typeface="+mn-ea"/>
                <a:cs typeface="+mn-cs"/>
              </a:rPr>
              <a:t>Conference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Computer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Vision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and</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Pattern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Recognition</a:t>
            </a:r>
            <a:r>
              <a:rPr lang="vi-VN" sz="1200" b="0" i="0" kern="1200" dirty="0">
                <a:solidFill>
                  <a:schemeClr val="tx1"/>
                </a:solidFill>
                <a:effectLst/>
                <a:latin typeface="+mn-lt"/>
                <a:ea typeface="+mn-ea"/>
                <a:cs typeface="+mn-cs"/>
              </a:rPr>
              <a:t> - CVPR 2017 (đây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những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conference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lớn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nhất</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Machine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Learning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Computer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Vision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tổ</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vào</a:t>
            </a:r>
            <a:r>
              <a:rPr lang="vi-VN" sz="1200" b="0" i="0" kern="1200" dirty="0">
                <a:solidFill>
                  <a:schemeClr val="tx1"/>
                </a:solidFill>
                <a:effectLst/>
                <a:latin typeface="+mn-lt"/>
                <a:ea typeface="+mn-ea"/>
                <a:cs typeface="+mn-cs"/>
              </a:rPr>
              <a:t> 21-26/07/2017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Hawaii</a:t>
            </a:r>
            <a:r>
              <a:rPr lang="vi-VN" sz="1200" b="0" i="0" kern="1200" dirty="0">
                <a:solidFill>
                  <a:schemeClr val="tx1"/>
                </a:solidFill>
                <a:effectLst/>
                <a:latin typeface="+mn-lt"/>
                <a:ea typeface="+mn-ea"/>
                <a:cs typeface="+mn-cs"/>
              </a:rPr>
              <a:t>):</a:t>
            </a:r>
            <a:br>
              <a:rPr lang="vi-VN" sz="1200" b="0" i="0" kern="1200" dirty="0">
                <a:solidFill>
                  <a:schemeClr val="tx1"/>
                </a:solidFill>
                <a:effectLst/>
                <a:latin typeface="+mn-lt"/>
                <a:ea typeface="+mn-ea"/>
                <a:cs typeface="+mn-cs"/>
              </a:rPr>
            </a:br>
            <a:r>
              <a:rPr lang="vi-VN" sz="1200" b="0" i="0" u="none" strike="noStrike" kern="1200" dirty="0">
                <a:solidFill>
                  <a:schemeClr val="tx1"/>
                </a:solidFill>
                <a:effectLst/>
                <a:latin typeface="+mn-lt"/>
                <a:ea typeface="+mn-ea"/>
                <a:cs typeface="+mn-cs"/>
                <a:hlinkClick r:id="rId4"/>
              </a:rPr>
              <a:t>http://www.vision.ee.ethz.ch/ntire17/</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Quay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SISR.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ta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coi đây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toán</a:t>
            </a:r>
            <a:r>
              <a:rPr lang="vi-VN" sz="1200" b="0" i="0" kern="1200" dirty="0">
                <a:solidFill>
                  <a:schemeClr val="tx1"/>
                </a:solidFill>
                <a:effectLst/>
                <a:latin typeface="+mn-lt"/>
                <a:ea typeface="+mn-ea"/>
                <a:cs typeface="+mn-cs"/>
              </a:rPr>
              <a:t> thay </a:t>
            </a:r>
            <a:r>
              <a:rPr lang="vi-VN" sz="1200" b="0" i="0" kern="1200" dirty="0" err="1">
                <a:solidFill>
                  <a:schemeClr val="tx1"/>
                </a:solidFill>
                <a:effectLst/>
                <a:latin typeface="+mn-lt"/>
                <a:ea typeface="+mn-ea"/>
                <a:cs typeface="+mn-cs"/>
              </a:rPr>
              <a:t>đổi</a:t>
            </a:r>
            <a:r>
              <a:rPr lang="vi-VN" sz="1200" b="0" i="0" kern="1200" dirty="0">
                <a:solidFill>
                  <a:schemeClr val="tx1"/>
                </a:solidFill>
                <a:effectLst/>
                <a:latin typeface="+mn-lt"/>
                <a:ea typeface="+mn-ea"/>
                <a:cs typeface="+mn-cs"/>
              </a:rPr>
              <a:t>, ở đây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làm</a:t>
            </a:r>
            <a:r>
              <a:rPr lang="vi-VN" sz="1200" b="0" i="0" kern="1200" dirty="0">
                <a:solidFill>
                  <a:schemeClr val="tx1"/>
                </a:solidFill>
                <a:effectLst/>
                <a:latin typeface="+mn-lt"/>
                <a:ea typeface="+mn-ea"/>
                <a:cs typeface="+mn-cs"/>
              </a:rPr>
              <a:t> tăng lên, </a:t>
            </a:r>
            <a:r>
              <a:rPr lang="vi-VN" sz="1200" b="0" i="0" kern="1200" dirty="0" err="1">
                <a:solidFill>
                  <a:schemeClr val="tx1"/>
                </a:solidFill>
                <a:effectLst/>
                <a:latin typeface="+mn-lt"/>
                <a:ea typeface="+mn-ea"/>
                <a:cs typeface="+mn-cs"/>
              </a:rPr>
              <a:t>kích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thước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resize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vẫn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giữ</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Vậy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tiên ta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nghĩ</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hàm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resize</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Matlab</a:t>
            </a:r>
            <a:r>
              <a:rPr lang="vi-VN" sz="1200" b="0" i="0" kern="1200" dirty="0">
                <a:solidFill>
                  <a:schemeClr val="tx1"/>
                </a:solidFill>
                <a:effectLst/>
                <a:latin typeface="+mn-lt"/>
                <a:ea typeface="+mn-ea"/>
                <a:cs typeface="+mn-cs"/>
              </a:rPr>
              <a:t> hay </a:t>
            </a:r>
            <a:r>
              <a:rPr lang="vi-VN" sz="1200" b="0" i="0" kern="1200" dirty="0" err="1">
                <a:solidFill>
                  <a:schemeClr val="tx1"/>
                </a:solidFill>
                <a:effectLst/>
                <a:latin typeface="+mn-lt"/>
                <a:ea typeface="+mn-ea"/>
                <a:cs typeface="+mn-cs"/>
              </a:rPr>
              <a:t>OpenCV</a:t>
            </a:r>
            <a:r>
              <a:rPr lang="vi-VN" sz="1200" b="0" i="0" kern="1200" dirty="0">
                <a:solidFill>
                  <a:schemeClr val="tx1"/>
                </a:solidFill>
                <a:effectLst/>
                <a:latin typeface="+mn-lt"/>
                <a:ea typeface="+mn-ea"/>
                <a:cs typeface="+mn-cs"/>
              </a:rPr>
              <a:t>. Đây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ý </a:t>
            </a:r>
            <a:r>
              <a:rPr lang="vi-VN" sz="1200" b="0" i="0" kern="1200" dirty="0" err="1">
                <a:solidFill>
                  <a:schemeClr val="tx1"/>
                </a:solidFill>
                <a:effectLst/>
                <a:latin typeface="+mn-lt"/>
                <a:ea typeface="+mn-ea"/>
                <a:cs typeface="+mn-cs"/>
              </a:rPr>
              <a:t>tưởng</a:t>
            </a:r>
            <a:r>
              <a:rPr lang="vi-VN" sz="1200" b="0" i="0" kern="1200" dirty="0">
                <a:solidFill>
                  <a:schemeClr val="tx1"/>
                </a:solidFill>
                <a:effectLst/>
                <a:latin typeface="+mn-lt"/>
                <a:ea typeface="+mn-ea"/>
                <a:cs typeface="+mn-cs"/>
              </a:rPr>
              <a:t> không </a:t>
            </a:r>
            <a:r>
              <a:rPr lang="vi-VN" sz="1200" b="0" i="0" kern="1200" dirty="0" err="1">
                <a:solidFill>
                  <a:schemeClr val="tx1"/>
                </a:solidFill>
                <a:effectLst/>
                <a:latin typeface="+mn-lt"/>
                <a:ea typeface="+mn-ea"/>
                <a:cs typeface="+mn-cs"/>
              </a:rPr>
              <a:t>tệ</a:t>
            </a:r>
            <a:r>
              <a:rPr lang="vi-VN" sz="1200" b="0" i="0" kern="1200" dirty="0">
                <a:solidFill>
                  <a:schemeClr val="tx1"/>
                </a:solidFill>
                <a:effectLst/>
                <a:latin typeface="+mn-lt"/>
                <a:ea typeface="+mn-ea"/>
                <a:cs typeface="+mn-cs"/>
              </a:rPr>
              <a:t>. Tuy nhiên, </a:t>
            </a:r>
            <a:r>
              <a:rPr lang="vi-VN" sz="1200" b="0" i="0" kern="1200" dirty="0" err="1">
                <a:solidFill>
                  <a:schemeClr val="tx1"/>
                </a:solidFill>
                <a:effectLst/>
                <a:latin typeface="+mn-lt"/>
                <a:ea typeface="+mn-ea"/>
                <a:cs typeface="+mn-cs"/>
              </a:rPr>
              <a:t>chất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không cao </a:t>
            </a:r>
            <a:r>
              <a:rPr lang="vi-VN" sz="1200" b="0" i="0" kern="1200" dirty="0" err="1">
                <a:solidFill>
                  <a:schemeClr val="tx1"/>
                </a:solidFill>
                <a:effectLst/>
                <a:latin typeface="+mn-lt"/>
                <a:ea typeface="+mn-ea"/>
                <a:cs typeface="+mn-cs"/>
              </a:rPr>
              <a:t>vì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hàm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dừng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ở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thuật</a:t>
            </a:r>
            <a:r>
              <a:rPr lang="vi-VN" sz="1200" b="0" i="0" kern="1200" dirty="0">
                <a:solidFill>
                  <a:schemeClr val="tx1"/>
                </a:solidFill>
                <a:effectLst/>
                <a:latin typeface="+mn-lt"/>
                <a:ea typeface="+mn-ea"/>
                <a:cs typeface="+mn-cs"/>
              </a:rPr>
              <a:t> đơn </a:t>
            </a:r>
            <a:r>
              <a:rPr lang="vi-VN" sz="1200" b="0" i="0" kern="1200" dirty="0" err="1">
                <a:solidFill>
                  <a:schemeClr val="tx1"/>
                </a:solidFill>
                <a:effectLst/>
                <a:latin typeface="+mn-lt"/>
                <a:ea typeface="+mn-ea"/>
                <a:cs typeface="+mn-cs"/>
              </a:rPr>
              <a:t>giản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a:t>
            </a:r>
            <a:r>
              <a:rPr lang="vi-VN" sz="1200" b="0" i="0" kern="1200" dirty="0">
                <a:solidFill>
                  <a:schemeClr val="tx1"/>
                </a:solidFill>
                <a:effectLst/>
                <a:latin typeface="+mn-lt"/>
                <a:ea typeface="+mn-ea"/>
                <a:cs typeface="+mn-cs"/>
              </a:rPr>
              <a:t> như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interpolation</a:t>
            </a:r>
            <a:r>
              <a:rPr lang="vi-VN" sz="1200" b="0" i="0" kern="1200" dirty="0">
                <a:solidFill>
                  <a:schemeClr val="tx1"/>
                </a:solidFill>
                <a:effectLst/>
                <a:latin typeface="+mn-lt"/>
                <a:ea typeface="+mn-ea"/>
                <a:cs typeface="+mn-cs"/>
              </a:rPr>
              <a:t>:</a:t>
            </a:r>
            <a:br>
              <a:rPr lang="vi-VN" sz="1200" b="0" i="0" kern="1200" dirty="0">
                <a:solidFill>
                  <a:schemeClr val="tx1"/>
                </a:solidFill>
                <a:effectLst/>
                <a:latin typeface="+mn-lt"/>
                <a:ea typeface="+mn-ea"/>
                <a:cs typeface="+mn-cs"/>
              </a:rPr>
            </a:br>
            <a:r>
              <a:rPr lang="vi-VN" sz="1200" b="0" i="0" u="none" strike="noStrike" kern="1200" dirty="0">
                <a:solidFill>
                  <a:schemeClr val="tx1"/>
                </a:solidFill>
                <a:effectLst/>
                <a:latin typeface="+mn-lt"/>
                <a:ea typeface="+mn-ea"/>
                <a:cs typeface="+mn-cs"/>
                <a:hlinkClick r:id="rId5"/>
              </a:rPr>
              <a:t>https://en.wikipedia.org/wiki/Bicubic_interpolation</a:t>
            </a:r>
            <a:endParaRPr lang="vi-VN" sz="1200" b="0" i="0" kern="1200" dirty="0">
              <a:solidFill>
                <a:schemeClr val="tx1"/>
              </a:solidFill>
              <a:effectLst/>
              <a:latin typeface="+mn-lt"/>
              <a:ea typeface="+mn-ea"/>
              <a:cs typeface="+mn-cs"/>
            </a:endParaRPr>
          </a:p>
          <a:p>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những</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tiên </a:t>
            </a:r>
            <a:r>
              <a:rPr lang="vi-VN" sz="1200" b="0" i="0" kern="1200" dirty="0" err="1">
                <a:solidFill>
                  <a:schemeClr val="tx1"/>
                </a:solidFill>
                <a:effectLst/>
                <a:latin typeface="+mn-lt"/>
                <a:ea typeface="+mn-ea"/>
                <a:cs typeface="+mn-cs"/>
              </a:rPr>
              <a:t>sử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Deep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Learning</a:t>
            </a:r>
            <a:r>
              <a:rPr lang="vi-VN" sz="1200" b="0" i="0" kern="1200" dirty="0">
                <a:solidFill>
                  <a:schemeClr val="tx1"/>
                </a:solidFill>
                <a:effectLst/>
                <a:latin typeface="+mn-lt"/>
                <a:ea typeface="+mn-ea"/>
                <a:cs typeface="+mn-cs"/>
              </a:rPr>
              <a:t> cho SISR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tên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SRCNN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CNN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hội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nghị</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European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Conference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Computer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Vision</a:t>
            </a:r>
            <a:r>
              <a:rPr lang="vi-VN" sz="1200" b="0" i="0" kern="1200" dirty="0">
                <a:solidFill>
                  <a:schemeClr val="tx1"/>
                </a:solidFill>
                <a:effectLst/>
                <a:latin typeface="+mn-lt"/>
                <a:ea typeface="+mn-ea"/>
                <a:cs typeface="+mn-cs"/>
              </a:rPr>
              <a:t> 2014)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từ</a:t>
            </a:r>
            <a:r>
              <a:rPr lang="vi-VN" sz="1200" b="0" i="0" kern="1200" dirty="0">
                <a:solidFill>
                  <a:schemeClr val="tx1"/>
                </a:solidFill>
                <a:effectLst/>
                <a:latin typeface="+mn-lt"/>
                <a:ea typeface="+mn-ea"/>
                <a:cs typeface="+mn-cs"/>
              </a:rPr>
              <a:t> The </a:t>
            </a:r>
            <a:r>
              <a:rPr lang="vi-VN" sz="1200" b="0" i="0" kern="1200" dirty="0" err="1">
                <a:solidFill>
                  <a:schemeClr val="tx1"/>
                </a:solidFill>
                <a:effectLst/>
                <a:latin typeface="+mn-lt"/>
                <a:ea typeface="+mn-ea"/>
                <a:cs typeface="+mn-cs"/>
              </a:rPr>
              <a:t>Chinese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University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of</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Kong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tiên ta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Dữ</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cao (</a:t>
            </a:r>
            <a:r>
              <a:rPr lang="vi-VN" sz="1200" b="0" i="0" kern="1200" dirty="0" err="1">
                <a:solidFill>
                  <a:schemeClr val="tx1"/>
                </a:solidFill>
                <a:effectLst/>
                <a:latin typeface="+mn-lt"/>
                <a:ea typeface="+mn-ea"/>
                <a:cs typeface="+mn-cs"/>
              </a:rPr>
              <a:t>High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dữ</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liệu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coi như </a:t>
            </a:r>
            <a:r>
              <a:rPr lang="vi-VN" sz="1200" b="0" i="0" kern="1200" dirty="0" err="1">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Neural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trước</a:t>
            </a:r>
            <a:r>
              <a:rPr lang="vi-VN" sz="1200" b="0" i="0" kern="1200" dirty="0">
                <a:solidFill>
                  <a:schemeClr val="tx1"/>
                </a:solidFill>
                <a:effectLst/>
                <a:latin typeface="+mn-lt"/>
                <a:ea typeface="+mn-ea"/>
                <a:cs typeface="+mn-cs"/>
              </a:rPr>
              <a:t> tiên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resize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interpolation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hoặc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thuật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resize</a:t>
            </a:r>
            <a:r>
              <a:rPr lang="vi-VN" sz="1200" b="0" i="0" kern="1200" dirty="0">
                <a:solidFill>
                  <a:schemeClr val="tx1"/>
                </a:solidFill>
                <a:effectLst/>
                <a:latin typeface="+mn-lt"/>
                <a:ea typeface="+mn-ea"/>
                <a:cs typeface="+mn-cs"/>
              </a:rPr>
              <a:t> thông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Low</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hay LR), </a:t>
            </a:r>
            <a:r>
              <a:rPr lang="vi-VN" sz="1200" b="0" i="0" kern="1200" dirty="0" err="1">
                <a:solidFill>
                  <a:schemeClr val="tx1"/>
                </a:solidFill>
                <a:effectLst/>
                <a:latin typeface="+mn-lt"/>
                <a:ea typeface="+mn-ea"/>
                <a:cs typeface="+mn-cs"/>
              </a:rPr>
              <a:t>chẳng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giảm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rộng</a:t>
            </a:r>
            <a:r>
              <a:rPr lang="vi-VN" sz="1200" b="0" i="0" kern="1200" dirty="0">
                <a:solidFill>
                  <a:schemeClr val="tx1"/>
                </a:solidFill>
                <a:effectLst/>
                <a:latin typeface="+mn-lt"/>
                <a:ea typeface="+mn-ea"/>
                <a:cs typeface="+mn-cs"/>
              </a:rPr>
              <a:t> đi 2 </a:t>
            </a:r>
            <a:r>
              <a:rPr lang="vi-VN" sz="1200" b="0" i="0" kern="1200" dirty="0" err="1">
                <a:solidFill>
                  <a:schemeClr val="tx1"/>
                </a:solidFill>
                <a:effectLst/>
                <a:latin typeface="+mn-lt"/>
                <a:ea typeface="+mn-ea"/>
                <a:cs typeface="+mn-cs"/>
              </a:rPr>
              <a:t>lần</a:t>
            </a:r>
            <a:r>
              <a:rPr lang="vi-VN" sz="1200" b="0" i="0" kern="1200" dirty="0">
                <a:solidFill>
                  <a:schemeClr val="tx1"/>
                </a:solidFill>
                <a:effectLst/>
                <a:latin typeface="+mn-lt"/>
                <a:ea typeface="+mn-ea"/>
                <a:cs typeface="+mn-cs"/>
              </a:rPr>
              <a:t>. Sau </a:t>
            </a:r>
            <a:r>
              <a:rPr lang="vi-VN" sz="1200" b="0" i="0" kern="1200" dirty="0" err="1">
                <a:solidFill>
                  <a:schemeClr val="tx1"/>
                </a:solidFill>
                <a:effectLst/>
                <a:latin typeface="+mn-lt"/>
                <a:ea typeface="+mn-ea"/>
                <a:cs typeface="+mn-cs"/>
              </a:rPr>
              <a:t>đó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LR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khôi </a:t>
            </a:r>
            <a:r>
              <a:rPr lang="vi-VN" sz="1200" b="0" i="0" kern="1200" dirty="0" err="1">
                <a:solidFill>
                  <a:schemeClr val="tx1"/>
                </a:solidFill>
                <a:effectLst/>
                <a:latin typeface="+mn-lt"/>
                <a:ea typeface="+mn-ea"/>
                <a:cs typeface="+mn-cs"/>
              </a:rPr>
              <a:t>phục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kích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thước</a:t>
            </a:r>
            <a:r>
              <a:rPr lang="vi-VN" sz="1200" b="0" i="0" kern="1200" dirty="0">
                <a:solidFill>
                  <a:schemeClr val="tx1"/>
                </a:solidFill>
                <a:effectLst/>
                <a:latin typeface="+mn-lt"/>
                <a:ea typeface="+mn-ea"/>
                <a:cs typeface="+mn-cs"/>
              </a:rPr>
              <a:t> ban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interpolation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mặc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dù</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kích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thước</a:t>
            </a:r>
            <a:r>
              <a:rPr lang="vi-VN" sz="1200" b="0" i="0" kern="1200" dirty="0">
                <a:solidFill>
                  <a:schemeClr val="tx1"/>
                </a:solidFill>
                <a:effectLst/>
                <a:latin typeface="+mn-lt"/>
                <a:ea typeface="+mn-ea"/>
                <a:cs typeface="+mn-cs"/>
              </a:rPr>
              <a:t> cao như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chất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thường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thấp</a:t>
            </a:r>
            <a:r>
              <a:rPr lang="vi-VN" sz="1200" b="0" i="0" kern="1200" dirty="0">
                <a:solidFill>
                  <a:schemeClr val="tx1"/>
                </a:solidFill>
                <a:effectLst/>
                <a:latin typeface="+mn-lt"/>
                <a:ea typeface="+mn-ea"/>
                <a:cs typeface="+mn-cs"/>
              </a:rPr>
              <a:t> - </a:t>
            </a:r>
            <a:r>
              <a:rPr lang="vi-VN" sz="1200" b="0" i="0" kern="1200" dirty="0" err="1">
                <a:solidFill>
                  <a:schemeClr val="tx1"/>
                </a:solidFill>
                <a:effectLst/>
                <a:latin typeface="+mn-lt"/>
                <a:ea typeface="+mn-ea"/>
                <a:cs typeface="+mn-cs"/>
              </a:rPr>
              <a:t>bị</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mờ</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cạnh</a:t>
            </a:r>
            <a:r>
              <a:rPr lang="vi-VN" sz="1200" b="0" i="0" kern="1200" dirty="0">
                <a:solidFill>
                  <a:schemeClr val="tx1"/>
                </a:solidFill>
                <a:effectLst/>
                <a:latin typeface="+mn-lt"/>
                <a:ea typeface="+mn-ea"/>
                <a:cs typeface="+mn-cs"/>
              </a:rPr>
              <a:t> hay </a:t>
            </a:r>
            <a:r>
              <a:rPr lang="vi-VN" sz="1200" b="0" i="0" kern="1200" dirty="0" err="1">
                <a:solidFill>
                  <a:schemeClr val="tx1"/>
                </a:solidFill>
                <a:effectLst/>
                <a:latin typeface="+mn-lt"/>
                <a:ea typeface="+mn-ea"/>
                <a:cs typeface="+mn-cs"/>
              </a:rPr>
              <a:t>còn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blurred</a:t>
            </a:r>
            <a:r>
              <a:rPr lang="vi-VN" sz="1200" b="0" i="0" kern="1200" dirty="0">
                <a:solidFill>
                  <a:schemeClr val="tx1"/>
                </a:solidFill>
                <a:effectLst/>
                <a:latin typeface="+mn-lt"/>
                <a:ea typeface="+mn-ea"/>
                <a:cs typeface="+mn-cs"/>
              </a:rPr>
              <a:t> - ta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thiện</a:t>
            </a:r>
            <a:r>
              <a:rPr lang="vi-VN" sz="1200" b="0" i="0" kern="1200" dirty="0">
                <a:solidFill>
                  <a:schemeClr val="tx1"/>
                </a:solidFill>
                <a:effectLst/>
                <a:latin typeface="+mn-lt"/>
                <a:ea typeface="+mn-ea"/>
                <a:cs typeface="+mn-cs"/>
              </a:rPr>
              <a:t>. Như </a:t>
            </a:r>
            <a:r>
              <a:rPr lang="vi-VN" sz="1200" b="0" i="0" kern="1200" dirty="0" err="1">
                <a:solidFill>
                  <a:schemeClr val="tx1"/>
                </a:solidFill>
                <a:effectLst/>
                <a:latin typeface="+mn-lt"/>
                <a:ea typeface="+mn-ea"/>
                <a:cs typeface="+mn-cs"/>
              </a:rPr>
              <a:t>vậy</a:t>
            </a:r>
            <a:r>
              <a:rPr lang="vi-VN" sz="1200" b="0" i="0" kern="1200" dirty="0">
                <a:solidFill>
                  <a:schemeClr val="tx1"/>
                </a:solidFill>
                <a:effectLst/>
                <a:latin typeface="+mn-lt"/>
                <a:ea typeface="+mn-ea"/>
                <a:cs typeface="+mn-cs"/>
              </a:rPr>
              <a:t> ta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HR) cho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ta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tạo</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crop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từ</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ra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patch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nhỏ</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coi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phân </a:t>
            </a:r>
            <a:r>
              <a:rPr lang="vi-VN" sz="1200" b="0" i="0" kern="1200" dirty="0" err="1">
                <a:solidFill>
                  <a:schemeClr val="tx1"/>
                </a:solidFill>
                <a:effectLst/>
                <a:latin typeface="+mn-lt"/>
                <a:ea typeface="+mn-ea"/>
                <a:cs typeface="+mn-cs"/>
              </a:rPr>
              <a:t>giải</a:t>
            </a:r>
            <a:r>
              <a:rPr lang="vi-VN" sz="1200" b="0" i="0" kern="1200" dirty="0">
                <a:solidFill>
                  <a:schemeClr val="tx1"/>
                </a:solidFill>
                <a:effectLst/>
                <a:latin typeface="+mn-lt"/>
                <a:ea typeface="+mn-ea"/>
                <a:cs typeface="+mn-cs"/>
              </a:rPr>
              <a:t> cao.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đưa qua SRCNN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3 </a:t>
            </a:r>
            <a:r>
              <a:rPr lang="vi-VN" sz="1200" b="0" i="0" kern="1200" dirty="0" err="1">
                <a:solidFill>
                  <a:schemeClr val="tx1"/>
                </a:solidFill>
                <a:effectLst/>
                <a:latin typeface="+mn-lt"/>
                <a:ea typeface="+mn-ea"/>
                <a:cs typeface="+mn-cs"/>
              </a:rPr>
              <a:t>convolutional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layers</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Sau khi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a:t>
            </a:r>
            <a:r>
              <a:rPr lang="vi-VN" sz="1200" b="0" i="0" kern="1200" dirty="0">
                <a:solidFill>
                  <a:schemeClr val="tx1"/>
                </a:solidFill>
                <a:effectLst/>
                <a:latin typeface="+mn-lt"/>
                <a:ea typeface="+mn-ea"/>
                <a:cs typeface="+mn-cs"/>
              </a:rPr>
              <a:t> xong, ta </a:t>
            </a:r>
            <a:r>
              <a:rPr lang="vi-VN" sz="1200" b="0" i="0" kern="1200" dirty="0" err="1">
                <a:solidFill>
                  <a:schemeClr val="tx1"/>
                </a:solidFill>
                <a:effectLst/>
                <a:latin typeface="+mn-lt"/>
                <a:ea typeface="+mn-ea"/>
                <a:cs typeface="+mn-cs"/>
              </a:rPr>
              <a:t>giữ</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model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1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LR </a:t>
            </a:r>
            <a:r>
              <a:rPr lang="vi-VN" sz="1200" b="0" i="0" kern="1200" dirty="0" err="1">
                <a:solidFill>
                  <a:schemeClr val="tx1"/>
                </a:solidFill>
                <a:effectLst/>
                <a:latin typeface="+mn-lt"/>
                <a:ea typeface="+mn-ea"/>
                <a:cs typeface="+mn-cs"/>
              </a:rPr>
              <a:t>mới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tiên ta </a:t>
            </a:r>
            <a:r>
              <a:rPr lang="vi-VN" sz="1200" b="0" i="0" kern="1200" dirty="0" err="1">
                <a:solidFill>
                  <a:schemeClr val="tx1"/>
                </a:solidFill>
                <a:effectLst/>
                <a:latin typeface="+mn-lt"/>
                <a:ea typeface="+mn-ea"/>
                <a:cs typeface="+mn-cs"/>
              </a:rPr>
              <a:t>resize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kích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thước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gấp</a:t>
            </a:r>
            <a:r>
              <a:rPr lang="vi-VN" sz="1200" b="0" i="0" kern="1200" dirty="0">
                <a:solidFill>
                  <a:schemeClr val="tx1"/>
                </a:solidFill>
                <a:effectLst/>
                <a:latin typeface="+mn-lt"/>
                <a:ea typeface="+mn-ea"/>
                <a:cs typeface="+mn-cs"/>
              </a:rPr>
              <a:t> đôi </a:t>
            </a:r>
            <a:r>
              <a:rPr lang="vi-VN" sz="1200" b="0" i="0" kern="1200" dirty="0" err="1">
                <a:solidFill>
                  <a:schemeClr val="tx1"/>
                </a:solidFill>
                <a:effectLst/>
                <a:latin typeface="+mn-lt"/>
                <a:ea typeface="+mn-ea"/>
                <a:cs typeface="+mn-cs"/>
              </a:rPr>
              <a:t>chẳng</a:t>
            </a:r>
            <a:r>
              <a:rPr lang="vi-VN" sz="1200" b="0" i="0" kern="1200" dirty="0">
                <a:solidFill>
                  <a:schemeClr val="tx1"/>
                </a:solidFill>
                <a:effectLst/>
                <a:latin typeface="+mn-lt"/>
                <a:ea typeface="+mn-ea"/>
                <a:cs typeface="+mn-cs"/>
              </a:rPr>
              <a:t> )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interpolation</a:t>
            </a:r>
            <a:r>
              <a:rPr lang="vi-VN" sz="1200" b="0" i="0" kern="1200" dirty="0">
                <a:solidFill>
                  <a:schemeClr val="tx1"/>
                </a:solidFill>
                <a:effectLst/>
                <a:latin typeface="+mn-lt"/>
                <a:ea typeface="+mn-ea"/>
                <a:cs typeface="+mn-cs"/>
              </a:rPr>
              <a:t>. Sau </a:t>
            </a:r>
            <a:r>
              <a:rPr lang="vi-VN" sz="1200" b="0" i="0" kern="1200" dirty="0" err="1">
                <a:solidFill>
                  <a:schemeClr val="tx1"/>
                </a:solidFill>
                <a:effectLst/>
                <a:latin typeface="+mn-lt"/>
                <a:ea typeface="+mn-ea"/>
                <a:cs typeface="+mn-cs"/>
              </a:rPr>
              <a:t>đó</a:t>
            </a:r>
            <a:r>
              <a:rPr lang="vi-VN" sz="1200" b="0" i="0" kern="1200" dirty="0">
                <a:solidFill>
                  <a:schemeClr val="tx1"/>
                </a:solidFill>
                <a:effectLst/>
                <a:latin typeface="+mn-lt"/>
                <a:ea typeface="+mn-ea"/>
                <a:cs typeface="+mn-cs"/>
              </a:rPr>
              <a:t> đưa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qua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học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Ý </a:t>
            </a:r>
            <a:r>
              <a:rPr lang="vi-VN" sz="1200" b="0" i="0" kern="1200" dirty="0" err="1">
                <a:solidFill>
                  <a:schemeClr val="tx1"/>
                </a:solidFill>
                <a:effectLst/>
                <a:latin typeface="+mn-lt"/>
                <a:ea typeface="+mn-ea"/>
                <a:cs typeface="+mn-cs"/>
              </a:rPr>
              <a:t>tưởng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a:t>
            </a:r>
            <a:r>
              <a:rPr lang="vi-VN" sz="1200" b="0" i="0" kern="1200" dirty="0">
                <a:solidFill>
                  <a:schemeClr val="tx1"/>
                </a:solidFill>
                <a:effectLst/>
                <a:latin typeface="+mn-lt"/>
                <a:ea typeface="+mn-ea"/>
                <a:cs typeface="+mn-cs"/>
              </a:rPr>
              <a:t> đơn </a:t>
            </a:r>
            <a:r>
              <a:rPr lang="vi-VN" sz="1200" b="0" i="0" kern="1200" dirty="0" err="1">
                <a:solidFill>
                  <a:schemeClr val="tx1"/>
                </a:solidFill>
                <a:effectLst/>
                <a:latin typeface="+mn-lt"/>
                <a:ea typeface="+mn-ea"/>
                <a:cs typeface="+mn-cs"/>
              </a:rPr>
              <a:t>giản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khởi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sau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Bạn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xem thêm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download</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source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code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project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đây:</a:t>
            </a:r>
          </a:p>
          <a:p>
            <a:r>
              <a:rPr lang="vi-VN" sz="1200" b="0" i="0" u="none" strike="noStrike" kern="1200" dirty="0">
                <a:solidFill>
                  <a:schemeClr val="tx1"/>
                </a:solidFill>
                <a:effectLst/>
                <a:latin typeface="+mn-lt"/>
                <a:ea typeface="+mn-ea"/>
                <a:cs typeface="+mn-cs"/>
                <a:hlinkClick r:id="rId6"/>
              </a:rPr>
              <a:t>http://mmlab.ie.cuhk.edu.hk/projects/SRCNN.html</a:t>
            </a:r>
            <a:endParaRPr lang="vi-VN" sz="1200" b="0"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SRCNN cho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tiềm</a:t>
            </a:r>
            <a:r>
              <a:rPr lang="vi-VN" sz="1200" b="0" i="0" kern="1200" dirty="0">
                <a:solidFill>
                  <a:schemeClr val="tx1"/>
                </a:solidFill>
                <a:effectLst/>
                <a:latin typeface="+mn-lt"/>
                <a:ea typeface="+mn-ea"/>
                <a:cs typeface="+mn-cs"/>
              </a:rPr>
              <a:t> năng, tuy nhiên,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vấn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đề</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tốt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HR). </a:t>
            </a:r>
            <a:r>
              <a:rPr lang="vi-VN" sz="1200" b="0" i="0" kern="1200" dirty="0" err="1">
                <a:solidFill>
                  <a:schemeClr val="tx1"/>
                </a:solidFill>
                <a:effectLst/>
                <a:latin typeface="+mn-lt"/>
                <a:ea typeface="+mn-ea"/>
                <a:cs typeface="+mn-cs"/>
              </a:rPr>
              <a:t>Kéo</a:t>
            </a:r>
            <a:r>
              <a:rPr lang="vi-VN" sz="1200" b="0" i="0" kern="1200" dirty="0">
                <a:solidFill>
                  <a:schemeClr val="tx1"/>
                </a:solidFill>
                <a:effectLst/>
                <a:latin typeface="+mn-lt"/>
                <a:ea typeface="+mn-ea"/>
                <a:cs typeface="+mn-cs"/>
              </a:rPr>
              <a:t> theo </a:t>
            </a:r>
            <a:r>
              <a:rPr lang="vi-VN" sz="1200" b="0" i="0" kern="1200" dirty="0" err="1">
                <a:solidFill>
                  <a:schemeClr val="tx1"/>
                </a:solidFill>
                <a:effectLst/>
                <a:latin typeface="+mn-lt"/>
                <a:ea typeface="+mn-ea"/>
                <a:cs typeface="+mn-cs"/>
              </a:rPr>
              <a:t>đó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thời</a:t>
            </a:r>
            <a:r>
              <a:rPr lang="vi-VN" sz="1200" b="0" i="0" kern="1200" dirty="0">
                <a:solidFill>
                  <a:schemeClr val="tx1"/>
                </a:solidFill>
                <a:effectLst/>
                <a:latin typeface="+mn-lt"/>
                <a:ea typeface="+mn-ea"/>
                <a:cs typeface="+mn-cs"/>
              </a:rPr>
              <a:t> gian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cao.</a:t>
            </a:r>
          </a:p>
          <a:p>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CVPR 2016,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Seoul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National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University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đề</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tên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Very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Deep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ý </a:t>
            </a:r>
            <a:r>
              <a:rPr lang="vi-VN" sz="1200" b="0" i="0" kern="1200" dirty="0" err="1">
                <a:solidFill>
                  <a:schemeClr val="tx1"/>
                </a:solidFill>
                <a:effectLst/>
                <a:latin typeface="+mn-lt"/>
                <a:ea typeface="+mn-ea"/>
                <a:cs typeface="+mn-cs"/>
              </a:rPr>
              <a:t>tưởng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dựa</a:t>
            </a:r>
            <a:r>
              <a:rPr lang="vi-VN" sz="1200" b="0" i="0" kern="1200" dirty="0">
                <a:solidFill>
                  <a:schemeClr val="tx1"/>
                </a:solidFill>
                <a:effectLst/>
                <a:latin typeface="+mn-lt"/>
                <a:ea typeface="+mn-ea"/>
                <a:cs typeface="+mn-cs"/>
              </a:rPr>
              <a:t> trên </a:t>
            </a:r>
            <a:r>
              <a:rPr lang="vi-VN" sz="1200" b="0" i="0" kern="1200" dirty="0" err="1">
                <a:solidFill>
                  <a:schemeClr val="tx1"/>
                </a:solidFill>
                <a:effectLst/>
                <a:latin typeface="+mn-lt"/>
                <a:ea typeface="+mn-ea"/>
                <a:cs typeface="+mn-cs"/>
              </a:rPr>
              <a:t>Residual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Network</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ResNet</a:t>
            </a:r>
            <a:r>
              <a:rPr lang="vi-VN" sz="1200" b="0" i="0" kern="1200" dirty="0">
                <a:solidFill>
                  <a:schemeClr val="tx1"/>
                </a:solidFill>
                <a:effectLst/>
                <a:latin typeface="+mn-lt"/>
                <a:ea typeface="+mn-ea"/>
                <a:cs typeface="+mn-cs"/>
              </a:rPr>
              <a:t> - ILSVRC 2015 </a:t>
            </a:r>
            <a:r>
              <a:rPr lang="vi-VN" sz="1200" b="0" i="0" kern="1200" dirty="0" err="1">
                <a:solidFill>
                  <a:schemeClr val="tx1"/>
                </a:solidFill>
                <a:effectLst/>
                <a:latin typeface="+mn-lt"/>
                <a:ea typeface="+mn-ea"/>
                <a:cs typeface="+mn-cs"/>
              </a:rPr>
              <a:t>winner</a:t>
            </a:r>
            <a:r>
              <a:rPr lang="vi-VN" sz="1200" b="0" i="0" kern="1200" dirty="0">
                <a:solidFill>
                  <a:schemeClr val="tx1"/>
                </a:solidFill>
                <a:effectLst/>
                <a:latin typeface="+mn-lt"/>
                <a:ea typeface="+mn-ea"/>
                <a:cs typeface="+mn-cs"/>
              </a:rPr>
              <a:t> - </a:t>
            </a:r>
            <a:r>
              <a:rPr lang="vi-VN" sz="1200" b="0" i="0" kern="1200" dirty="0" err="1">
                <a:solidFill>
                  <a:schemeClr val="tx1"/>
                </a:solidFill>
                <a:effectLst/>
                <a:latin typeface="+mn-lt"/>
                <a:ea typeface="+mn-ea"/>
                <a:cs typeface="+mn-cs"/>
              </a:rPr>
              <a:t>google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for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more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info</a:t>
            </a:r>
            <a:r>
              <a:rPr lang="vi-VN" sz="1200" b="0" i="0" kern="1200" dirty="0">
                <a:solidFill>
                  <a:schemeClr val="tx1"/>
                </a:solidFill>
                <a:effectLst/>
                <a:latin typeface="+mn-lt"/>
                <a:ea typeface="+mn-ea"/>
                <a:cs typeface="+mn-cs"/>
              </a:rPr>
              <a:t>). Ý </a:t>
            </a:r>
            <a:r>
              <a:rPr lang="vi-VN" sz="1200" b="0" i="0" kern="1200" dirty="0" err="1">
                <a:solidFill>
                  <a:schemeClr val="tx1"/>
                </a:solidFill>
                <a:effectLst/>
                <a:latin typeface="+mn-lt"/>
                <a:ea typeface="+mn-ea"/>
                <a:cs typeface="+mn-cs"/>
              </a:rPr>
              <a:t>tưởng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ResNet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a:t>
            </a:r>
            <a:r>
              <a:rPr lang="vi-VN" sz="1200" b="0" i="0" kern="1200" dirty="0">
                <a:solidFill>
                  <a:schemeClr val="tx1"/>
                </a:solidFill>
                <a:effectLst/>
                <a:latin typeface="+mn-lt"/>
                <a:ea typeface="+mn-ea"/>
                <a:cs typeface="+mn-cs"/>
              </a:rPr>
              <a:t> hay: </a:t>
            </a:r>
            <a:r>
              <a:rPr lang="vi-VN" sz="1200" b="0" i="0" kern="1200" dirty="0" err="1">
                <a:solidFill>
                  <a:schemeClr val="tx1"/>
                </a:solidFill>
                <a:effectLst/>
                <a:latin typeface="+mn-lt"/>
                <a:ea typeface="+mn-ea"/>
                <a:cs typeface="+mn-cs"/>
              </a:rPr>
              <a:t>Nếu</a:t>
            </a:r>
            <a:r>
              <a:rPr lang="vi-VN" sz="1200" b="0" i="0" kern="1200" dirty="0">
                <a:solidFill>
                  <a:schemeClr val="tx1"/>
                </a:solidFill>
                <a:effectLst/>
                <a:latin typeface="+mn-lt"/>
                <a:ea typeface="+mn-ea"/>
                <a:cs typeface="+mn-cs"/>
              </a:rPr>
              <a:t> so </a:t>
            </a:r>
            <a:r>
              <a:rPr lang="vi-VN" sz="1200" b="0" i="0" kern="1200" dirty="0" err="1">
                <a:solidFill>
                  <a:schemeClr val="tx1"/>
                </a:solidFill>
                <a:effectLst/>
                <a:latin typeface="+mn-lt"/>
                <a:ea typeface="+mn-ea"/>
                <a:cs typeface="+mn-cs"/>
              </a:rPr>
              <a:t>sánh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thì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chủ</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yếu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nằm</a:t>
            </a:r>
            <a:r>
              <a:rPr lang="vi-VN" sz="1200" b="0" i="0" kern="1200" dirty="0">
                <a:solidFill>
                  <a:schemeClr val="tx1"/>
                </a:solidFill>
                <a:effectLst/>
                <a:latin typeface="+mn-lt"/>
                <a:ea typeface="+mn-ea"/>
                <a:cs typeface="+mn-cs"/>
              </a:rPr>
              <a:t> ở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cạnh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edges</a:t>
            </a:r>
            <a:r>
              <a:rPr lang="vi-VN" sz="1200" b="0" i="0" kern="1200" dirty="0">
                <a:solidFill>
                  <a:schemeClr val="tx1"/>
                </a:solidFill>
                <a:effectLst/>
                <a:latin typeface="+mn-lt"/>
                <a:ea typeface="+mn-ea"/>
                <a:cs typeface="+mn-cs"/>
              </a:rPr>
              <a:t>, xem hai </a:t>
            </a:r>
            <a:r>
              <a:rPr lang="vi-VN" sz="1200" b="0" i="0" kern="1200" dirty="0" err="1">
                <a:solidFill>
                  <a:schemeClr val="tx1"/>
                </a:solidFill>
                <a:effectLst/>
                <a:latin typeface="+mn-lt"/>
                <a:ea typeface="+mn-ea"/>
                <a:cs typeface="+mn-cs"/>
              </a:rPr>
              <a:t>hình</a:t>
            </a:r>
            <a:r>
              <a:rPr lang="vi-VN" sz="1200" b="0" i="0" kern="1200" dirty="0">
                <a:solidFill>
                  <a:schemeClr val="tx1"/>
                </a:solidFill>
                <a:effectLst/>
                <a:latin typeface="+mn-lt"/>
                <a:ea typeface="+mn-ea"/>
                <a:cs typeface="+mn-cs"/>
              </a:rPr>
              <a:t> con chim </a:t>
            </a:r>
            <a:r>
              <a:rPr lang="vi-VN" sz="1200" b="0" i="0" kern="1200" dirty="0" err="1">
                <a:solidFill>
                  <a:schemeClr val="tx1"/>
                </a:solidFill>
                <a:effectLst/>
                <a:latin typeface="+mn-lt"/>
                <a:ea typeface="+mn-ea"/>
                <a:cs typeface="+mn-cs"/>
              </a:rPr>
              <a:t>đính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kèm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mờ</a:t>
            </a:r>
            <a:r>
              <a:rPr lang="vi-VN" sz="1200" b="0" i="0" kern="1200" dirty="0">
                <a:solidFill>
                  <a:schemeClr val="tx1"/>
                </a:solidFill>
                <a:effectLst/>
                <a:latin typeface="+mn-lt"/>
                <a:ea typeface="+mn-ea"/>
                <a:cs typeface="+mn-cs"/>
              </a:rPr>
              <a:t> hơn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hình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rõ</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còn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tương </a:t>
            </a:r>
            <a:r>
              <a:rPr lang="vi-VN" sz="1200" b="0" i="0" kern="1200" dirty="0" err="1">
                <a:solidFill>
                  <a:schemeClr val="tx1"/>
                </a:solidFill>
                <a:effectLst/>
                <a:latin typeface="+mn-lt"/>
                <a:ea typeface="+mn-ea"/>
                <a:cs typeface="+mn-cs"/>
              </a:rPr>
              <a:t>đối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giống</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Vậy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sao </a:t>
            </a:r>
            <a:r>
              <a:rPr lang="vi-VN" sz="1200" b="0" i="0" kern="1200" dirty="0" err="1">
                <a:solidFill>
                  <a:schemeClr val="tx1"/>
                </a:solidFill>
                <a:effectLst/>
                <a:latin typeface="+mn-lt"/>
                <a:ea typeface="+mn-ea"/>
                <a:cs typeface="+mn-cs"/>
              </a:rPr>
              <a:t>chúng</a:t>
            </a:r>
            <a:r>
              <a:rPr lang="vi-VN" sz="1200" b="0" i="0" kern="1200" dirty="0">
                <a:solidFill>
                  <a:schemeClr val="tx1"/>
                </a:solidFill>
                <a:effectLst/>
                <a:latin typeface="+mn-lt"/>
                <a:ea typeface="+mn-ea"/>
                <a:cs typeface="+mn-cs"/>
              </a:rPr>
              <a:t> ta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dùng</a:t>
            </a:r>
            <a:r>
              <a:rPr lang="vi-VN" sz="1200" b="0" i="0" kern="1200" dirty="0">
                <a:solidFill>
                  <a:schemeClr val="tx1"/>
                </a:solidFill>
                <a:effectLst/>
                <a:latin typeface="+mn-lt"/>
                <a:ea typeface="+mn-ea"/>
                <a:cs typeface="+mn-cs"/>
              </a:rPr>
              <a:t> CNN </a:t>
            </a:r>
            <a:r>
              <a:rPr lang="vi-VN" sz="1200" b="0" i="0" kern="1200" dirty="0" err="1">
                <a:solidFill>
                  <a:schemeClr val="tx1"/>
                </a:solidFill>
                <a:effectLst/>
                <a:latin typeface="+mn-lt"/>
                <a:ea typeface="+mn-ea"/>
                <a:cs typeface="+mn-cs"/>
              </a:rPr>
              <a:t>để</a:t>
            </a:r>
            <a:r>
              <a:rPr lang="vi-VN" sz="1200" b="0" i="0" kern="1200" dirty="0">
                <a:solidFill>
                  <a:schemeClr val="tx1"/>
                </a:solidFill>
                <a:effectLst/>
                <a:latin typeface="+mn-lt"/>
                <a:ea typeface="+mn-ea"/>
                <a:cs typeface="+mn-cs"/>
              </a:rPr>
              <a:t> khôi </a:t>
            </a:r>
            <a:r>
              <a:rPr lang="vi-VN" sz="1200" b="0" i="0" kern="1200" dirty="0" err="1">
                <a:solidFill>
                  <a:schemeClr val="tx1"/>
                </a:solidFill>
                <a:effectLst/>
                <a:latin typeface="+mn-lt"/>
                <a:ea typeface="+mn-ea"/>
                <a:cs typeface="+mn-cs"/>
              </a:rPr>
              <a:t>phục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giống</a:t>
            </a:r>
            <a:r>
              <a:rPr lang="vi-VN" sz="1200" b="0" i="0" kern="1200" dirty="0">
                <a:solidFill>
                  <a:schemeClr val="tx1"/>
                </a:solidFill>
                <a:effectLst/>
                <a:latin typeface="+mn-lt"/>
                <a:ea typeface="+mn-ea"/>
                <a:cs typeface="+mn-cs"/>
              </a:rPr>
              <a:t> nhau. Chi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học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giữa</a:t>
            </a:r>
            <a:r>
              <a:rPr lang="vi-VN" sz="1200" b="0" i="0" kern="1200" dirty="0">
                <a:solidFill>
                  <a:schemeClr val="tx1"/>
                </a:solidFill>
                <a:effectLst/>
                <a:latin typeface="+mn-lt"/>
                <a:ea typeface="+mn-ea"/>
                <a:cs typeface="+mn-cs"/>
              </a:rPr>
              <a:t> hai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Đặc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biệt</a:t>
            </a:r>
            <a:r>
              <a:rPr lang="vi-VN" sz="1200" b="0" i="0" kern="1200" dirty="0">
                <a:solidFill>
                  <a:schemeClr val="tx1"/>
                </a:solidFill>
                <a:effectLst/>
                <a:latin typeface="+mn-lt"/>
                <a:ea typeface="+mn-ea"/>
                <a:cs typeface="+mn-cs"/>
              </a:rPr>
              <a:t> quan </a:t>
            </a:r>
            <a:r>
              <a:rPr lang="vi-VN" sz="1200" b="0" i="0" kern="1200" dirty="0" err="1">
                <a:solidFill>
                  <a:schemeClr val="tx1"/>
                </a:solidFill>
                <a:effectLst/>
                <a:latin typeface="+mn-lt"/>
                <a:ea typeface="+mn-ea"/>
                <a:cs typeface="+mn-cs"/>
              </a:rPr>
              <a:t>trọng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xảy</a:t>
            </a:r>
            <a:r>
              <a:rPr lang="vi-VN" sz="1200" b="0" i="0" kern="1200" dirty="0">
                <a:solidFill>
                  <a:schemeClr val="tx1"/>
                </a:solidFill>
                <a:effectLst/>
                <a:latin typeface="+mn-lt"/>
                <a:ea typeface="+mn-ea"/>
                <a:cs typeface="+mn-cs"/>
              </a:rPr>
              <a:t> ra </a:t>
            </a:r>
            <a:r>
              <a:rPr lang="vi-VN" sz="1200" b="0" i="0" kern="1200" dirty="0" err="1">
                <a:solidFill>
                  <a:schemeClr val="tx1"/>
                </a:solidFill>
                <a:effectLst/>
                <a:latin typeface="+mn-lt"/>
                <a:ea typeface="+mn-ea"/>
                <a:cs typeface="+mn-cs"/>
              </a:rPr>
              <a:t>chủ</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yếu</a:t>
            </a:r>
            <a:r>
              <a:rPr lang="vi-VN" sz="1200" b="0" i="0" kern="1200" dirty="0">
                <a:solidFill>
                  <a:schemeClr val="tx1"/>
                </a:solidFill>
                <a:effectLst/>
                <a:latin typeface="+mn-lt"/>
                <a:ea typeface="+mn-ea"/>
                <a:cs typeface="+mn-cs"/>
              </a:rPr>
              <a:t> ở khu </a:t>
            </a:r>
            <a:r>
              <a:rPr lang="vi-VN" sz="1200" b="0" i="0" kern="1200" dirty="0" err="1">
                <a:solidFill>
                  <a:schemeClr val="tx1"/>
                </a:solidFill>
                <a:effectLst/>
                <a:latin typeface="+mn-lt"/>
                <a:ea typeface="+mn-ea"/>
                <a:cs typeface="+mn-cs"/>
              </a:rPr>
              <a:t>vực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edges</a:t>
            </a:r>
            <a:r>
              <a:rPr lang="vi-VN" sz="1200" b="0" i="0" kern="1200" dirty="0">
                <a:solidFill>
                  <a:schemeClr val="tx1"/>
                </a:solidFill>
                <a:effectLst/>
                <a:latin typeface="+mn-lt"/>
                <a:ea typeface="+mn-ea"/>
                <a:cs typeface="+mn-cs"/>
              </a:rPr>
              <a:t> nên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nói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rằng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sparse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ít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không. </a:t>
            </a:r>
            <a:r>
              <a:rPr lang="vi-VN" sz="1200" b="0" i="0" kern="1200" dirty="0" err="1">
                <a:solidFill>
                  <a:schemeClr val="tx1"/>
                </a:solidFill>
                <a:effectLst/>
                <a:latin typeface="+mn-lt"/>
                <a:ea typeface="+mn-ea"/>
                <a:cs typeface="+mn-cs"/>
              </a:rPr>
              <a:t>Vậy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nên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HR -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HR -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khác</a:t>
            </a:r>
            <a:r>
              <a:rPr lang="vi-VN" sz="1200" b="0" i="0" kern="1200" dirty="0">
                <a:solidFill>
                  <a:schemeClr val="tx1"/>
                </a:solidFill>
                <a:effectLst/>
                <a:latin typeface="+mn-lt"/>
                <a:ea typeface="+mn-ea"/>
                <a:cs typeface="+mn-cs"/>
              </a:rPr>
              <a:t> nhau </a:t>
            </a:r>
            <a:r>
              <a:rPr lang="vi-VN" sz="1200" b="0" i="0" kern="1200" dirty="0" err="1">
                <a:solidFill>
                  <a:schemeClr val="tx1"/>
                </a:solidFill>
                <a:effectLst/>
                <a:latin typeface="+mn-lt"/>
                <a:ea typeface="+mn-ea"/>
                <a:cs typeface="+mn-cs"/>
              </a:rPr>
              <a:t>giữa</a:t>
            </a:r>
            <a:r>
              <a:rPr lang="vi-VN" sz="1200" b="0" i="0" kern="1200" dirty="0">
                <a:solidFill>
                  <a:schemeClr val="tx1"/>
                </a:solidFill>
                <a:effectLst/>
                <a:latin typeface="+mn-lt"/>
                <a:ea typeface="+mn-ea"/>
                <a:cs typeface="+mn-cs"/>
              </a:rPr>
              <a:t> hai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residual</a:t>
            </a:r>
            <a:r>
              <a:rPr lang="vi-VN" sz="1200" b="0" i="0" kern="1200" dirty="0">
                <a:solidFill>
                  <a:schemeClr val="tx1"/>
                </a:solidFill>
                <a:effectLst/>
                <a:latin typeface="+mn-lt"/>
                <a:ea typeface="+mn-ea"/>
                <a:cs typeface="+mn-cs"/>
              </a:rPr>
              <a:t>. Sau khi </a:t>
            </a:r>
            <a:r>
              <a:rPr lang="vi-VN" sz="1200" b="0" i="0" kern="1200" dirty="0" err="1">
                <a:solidFill>
                  <a:schemeClr val="tx1"/>
                </a:solidFill>
                <a:effectLst/>
                <a:latin typeface="+mn-lt"/>
                <a:ea typeface="+mn-ea"/>
                <a:cs typeface="+mn-cs"/>
              </a:rPr>
              <a:t>tìm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HR -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ta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cộng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Bicubic</a:t>
            </a:r>
            <a:r>
              <a:rPr lang="vi-VN" sz="1200" b="0" i="0" kern="1200" dirty="0">
                <a:solidFill>
                  <a:schemeClr val="tx1"/>
                </a:solidFill>
                <a:effectLst/>
                <a:latin typeface="+mn-lt"/>
                <a:ea typeface="+mn-ea"/>
                <a:cs typeface="+mn-cs"/>
              </a:rPr>
              <a:t> HR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ảnh</a:t>
            </a:r>
            <a:r>
              <a:rPr lang="vi-VN" sz="1200" b="0" i="0" kern="1200" dirty="0">
                <a:solidFill>
                  <a:schemeClr val="tx1"/>
                </a:solidFill>
                <a:effectLst/>
                <a:latin typeface="+mn-lt"/>
                <a:ea typeface="+mn-ea"/>
                <a:cs typeface="+mn-cs"/>
              </a:rPr>
              <a:t> HR. Ưu </a:t>
            </a:r>
            <a:r>
              <a:rPr lang="vi-VN" sz="1200" b="0" i="0" kern="1200" dirty="0" err="1">
                <a:solidFill>
                  <a:schemeClr val="tx1"/>
                </a:solidFill>
                <a:effectLst/>
                <a:latin typeface="+mn-lt"/>
                <a:ea typeface="+mn-ea"/>
                <a:cs typeface="+mn-cs"/>
              </a:rPr>
              <a:t>điểm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output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sparse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weights</a:t>
            </a:r>
            <a:r>
              <a:rPr lang="vi-VN" sz="1200" b="0" i="0" kern="1200" dirty="0">
                <a:solidFill>
                  <a:schemeClr val="tx1"/>
                </a:solidFill>
                <a:effectLst/>
                <a:latin typeface="+mn-lt"/>
                <a:ea typeface="+mn-ea"/>
                <a:cs typeface="+mn-cs"/>
              </a:rPr>
              <a:t> ở </a:t>
            </a:r>
            <a:r>
              <a:rPr lang="vi-VN" sz="1200" b="0" i="0" kern="1200" dirty="0" err="1">
                <a:solidFill>
                  <a:schemeClr val="tx1"/>
                </a:solidFill>
                <a:effectLst/>
                <a:latin typeface="+mn-lt"/>
                <a:ea typeface="+mn-ea"/>
                <a:cs typeface="+mn-cs"/>
              </a:rPr>
              <a:t>các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Convolution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layers</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coi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sparse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bằng</a:t>
            </a:r>
            <a:r>
              <a:rPr lang="vi-VN" sz="1200" b="0" i="0" kern="1200" dirty="0">
                <a:solidFill>
                  <a:schemeClr val="tx1"/>
                </a:solidFill>
                <a:effectLst/>
                <a:latin typeface="+mn-lt"/>
                <a:ea typeface="+mn-ea"/>
                <a:cs typeface="+mn-cs"/>
              </a:rPr>
              <a:t> 0. </a:t>
            </a:r>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tăng </a:t>
            </a:r>
            <a:r>
              <a:rPr lang="vi-VN" sz="1200" b="0" i="0" kern="1200" dirty="0" err="1">
                <a:solidFill>
                  <a:schemeClr val="tx1"/>
                </a:solidFill>
                <a:effectLst/>
                <a:latin typeface="+mn-lt"/>
                <a:ea typeface="+mn-ea"/>
                <a:cs typeface="+mn-cs"/>
              </a:rPr>
              <a:t>tốc</a:t>
            </a:r>
            <a:r>
              <a:rPr lang="vi-VN" sz="1200" b="0" i="0" kern="1200" dirty="0">
                <a:solidFill>
                  <a:schemeClr val="tx1"/>
                </a:solidFill>
                <a:effectLst/>
                <a:latin typeface="+mn-lt"/>
                <a:ea typeface="+mn-ea"/>
                <a:cs typeface="+mn-cs"/>
              </a:rPr>
              <a:t> CNN </a:t>
            </a:r>
            <a:r>
              <a:rPr lang="vi-VN" sz="1200" b="0" i="0" kern="1200" dirty="0" err="1">
                <a:solidFill>
                  <a:schemeClr val="tx1"/>
                </a:solidFill>
                <a:effectLst/>
                <a:latin typeface="+mn-lt"/>
                <a:ea typeface="+mn-ea"/>
                <a:cs typeface="+mn-cs"/>
              </a:rPr>
              <a:t>đáng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kể</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tế</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sử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dụng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tới</a:t>
            </a:r>
            <a:r>
              <a:rPr lang="vi-VN" sz="1200" b="0" i="0" kern="1200" dirty="0">
                <a:solidFill>
                  <a:schemeClr val="tx1"/>
                </a:solidFill>
                <a:effectLst/>
                <a:latin typeface="+mn-lt"/>
                <a:ea typeface="+mn-ea"/>
                <a:cs typeface="+mn-cs"/>
              </a:rPr>
              <a:t> 20 </a:t>
            </a:r>
            <a:r>
              <a:rPr lang="vi-VN" sz="1200" b="0" i="0" kern="1200" dirty="0" err="1">
                <a:solidFill>
                  <a:schemeClr val="tx1"/>
                </a:solidFill>
                <a:effectLst/>
                <a:latin typeface="+mn-lt"/>
                <a:ea typeface="+mn-ea"/>
                <a:cs typeface="+mn-cs"/>
              </a:rPr>
              <a:t>convolutional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layers</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ấn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tượng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thời</a:t>
            </a:r>
            <a:r>
              <a:rPr lang="vi-VN" sz="1200" b="0" i="0" kern="1200" dirty="0">
                <a:solidFill>
                  <a:schemeClr val="tx1"/>
                </a:solidFill>
                <a:effectLst/>
                <a:latin typeface="+mn-lt"/>
                <a:ea typeface="+mn-ea"/>
                <a:cs typeface="+mn-cs"/>
              </a:rPr>
              <a:t> gian </a:t>
            </a:r>
            <a:r>
              <a:rPr lang="vi-VN" sz="1200" b="0" i="0" kern="1200" dirty="0" err="1">
                <a:solidFill>
                  <a:schemeClr val="tx1"/>
                </a:solidFill>
                <a:effectLst/>
                <a:latin typeface="+mn-lt"/>
                <a:ea typeface="+mn-ea"/>
                <a:cs typeface="+mn-cs"/>
              </a:rPr>
              <a:t>train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test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thậm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còn</a:t>
            </a:r>
            <a:r>
              <a:rPr lang="vi-VN" sz="1200" b="0" i="0" kern="1200" dirty="0">
                <a:solidFill>
                  <a:schemeClr val="tx1"/>
                </a:solidFill>
                <a:effectLst/>
                <a:latin typeface="+mn-lt"/>
                <a:ea typeface="+mn-ea"/>
                <a:cs typeface="+mn-cs"/>
              </a:rPr>
              <a:t> nhanh hơn </a:t>
            </a:r>
            <a:r>
              <a:rPr lang="vi-VN" sz="1200" b="0" i="0" kern="1200" dirty="0" err="1">
                <a:solidFill>
                  <a:schemeClr val="tx1"/>
                </a:solidFill>
                <a:effectLst/>
                <a:latin typeface="+mn-lt"/>
                <a:ea typeface="+mn-ea"/>
                <a:cs typeface="+mn-cs"/>
              </a:rPr>
              <a:t>cả</a:t>
            </a:r>
            <a:r>
              <a:rPr lang="vi-VN" sz="1200" b="0" i="0" kern="1200" dirty="0">
                <a:solidFill>
                  <a:schemeClr val="tx1"/>
                </a:solidFill>
                <a:effectLst/>
                <a:latin typeface="+mn-lt"/>
                <a:ea typeface="+mn-ea"/>
                <a:cs typeface="+mn-cs"/>
              </a:rPr>
              <a:t> so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SRCNN. </a:t>
            </a:r>
            <a:r>
              <a:rPr lang="vi-VN" sz="1200" b="0" i="0" kern="1200" dirty="0" err="1">
                <a:solidFill>
                  <a:schemeClr val="tx1"/>
                </a:solidFill>
                <a:effectLst/>
                <a:latin typeface="+mn-lt"/>
                <a:ea typeface="+mn-ea"/>
                <a:cs typeface="+mn-cs"/>
              </a:rPr>
              <a:t>Cũng</a:t>
            </a:r>
            <a:r>
              <a:rPr lang="vi-VN" sz="1200" b="0" i="0" kern="1200" dirty="0">
                <a:solidFill>
                  <a:schemeClr val="tx1"/>
                </a:solidFill>
                <a:effectLst/>
                <a:latin typeface="+mn-lt"/>
                <a:ea typeface="+mn-ea"/>
                <a:cs typeface="+mn-cs"/>
              </a:rPr>
              <a:t> xin </a:t>
            </a:r>
            <a:r>
              <a:rPr lang="vi-VN" sz="1200" b="0" i="0" kern="1200" dirty="0" err="1">
                <a:solidFill>
                  <a:schemeClr val="tx1"/>
                </a:solidFill>
                <a:effectLst/>
                <a:latin typeface="+mn-lt"/>
                <a:ea typeface="+mn-ea"/>
                <a:cs typeface="+mn-cs"/>
              </a:rPr>
              <a:t>nhắc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lại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tư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GPUs</a:t>
            </a:r>
            <a:r>
              <a:rPr lang="vi-VN" sz="1200" b="0" i="0" kern="120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Năm 2017, sau khi </a:t>
            </a:r>
            <a:r>
              <a:rPr lang="vi-VN" sz="1200" b="0" i="0" kern="1200" dirty="0" err="1">
                <a:solidFill>
                  <a:schemeClr val="tx1"/>
                </a:solidFill>
                <a:effectLst/>
                <a:latin typeface="+mn-lt"/>
                <a:ea typeface="+mn-ea"/>
                <a:cs typeface="+mn-cs"/>
              </a:rPr>
              <a:t>nhận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tin </a:t>
            </a:r>
            <a:r>
              <a:rPr lang="vi-VN" sz="1200" b="0" i="0" kern="1200" dirty="0" err="1">
                <a:solidFill>
                  <a:schemeClr val="tx1"/>
                </a:solidFill>
                <a:effectLst/>
                <a:latin typeface="+mn-lt"/>
                <a:ea typeface="+mn-ea"/>
                <a:cs typeface="+mn-cs"/>
              </a:rPr>
              <a:t>về</a:t>
            </a:r>
            <a:r>
              <a:rPr lang="vi-VN" sz="1200" b="0" i="0" kern="1200" dirty="0">
                <a:solidFill>
                  <a:schemeClr val="tx1"/>
                </a:solidFill>
                <a:effectLst/>
                <a:latin typeface="+mn-lt"/>
                <a:ea typeface="+mn-ea"/>
                <a:cs typeface="+mn-cs"/>
              </a:rPr>
              <a:t> NTIRE,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nghiên </a:t>
            </a:r>
            <a:r>
              <a:rPr lang="vi-VN" sz="1200" b="0" i="0" kern="1200" dirty="0" err="1">
                <a:solidFill>
                  <a:schemeClr val="tx1"/>
                </a:solidFill>
                <a:effectLst/>
                <a:latin typeface="+mn-lt"/>
                <a:ea typeface="+mn-ea"/>
                <a:cs typeface="+mn-cs"/>
              </a:rPr>
              <a:t>cứu</a:t>
            </a:r>
            <a:r>
              <a:rPr lang="vi-VN" sz="1200" b="0" i="0" kern="1200" dirty="0">
                <a:solidFill>
                  <a:schemeClr val="tx1"/>
                </a:solidFill>
                <a:effectLst/>
                <a:latin typeface="+mn-lt"/>
                <a:ea typeface="+mn-ea"/>
                <a:cs typeface="+mn-cs"/>
              </a:rPr>
              <a:t> sinh </a:t>
            </a:r>
            <a:r>
              <a:rPr lang="vi-VN" sz="1200" b="0" i="0" kern="1200" dirty="0" err="1">
                <a:solidFill>
                  <a:schemeClr val="tx1"/>
                </a:solidFill>
                <a:effectLst/>
                <a:latin typeface="+mn-lt"/>
                <a:ea typeface="+mn-ea"/>
                <a:cs typeface="+mn-cs"/>
              </a:rPr>
              <a:t>nghèo</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tại</a:t>
            </a:r>
            <a:r>
              <a:rPr lang="vi-VN" sz="1200" b="0" i="0" kern="1200" dirty="0">
                <a:solidFill>
                  <a:schemeClr val="tx1"/>
                </a:solidFill>
                <a:effectLst/>
                <a:latin typeface="+mn-lt"/>
                <a:ea typeface="+mn-ea"/>
                <a:cs typeface="+mn-cs"/>
              </a:rPr>
              <a:t> The </a:t>
            </a:r>
            <a:r>
              <a:rPr lang="vi-VN" sz="1200" b="0" i="0" kern="1200" dirty="0" err="1">
                <a:solidFill>
                  <a:schemeClr val="tx1"/>
                </a:solidFill>
                <a:effectLst/>
                <a:latin typeface="+mn-lt"/>
                <a:ea typeface="+mn-ea"/>
                <a:cs typeface="+mn-cs"/>
              </a:rPr>
              <a:t>Pennsylvania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State</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University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hai </a:t>
            </a:r>
            <a:r>
              <a:rPr lang="vi-VN" sz="1200" b="0" i="0" kern="1200" dirty="0" err="1">
                <a:solidFill>
                  <a:schemeClr val="tx1"/>
                </a:solidFill>
                <a:effectLst/>
                <a:latin typeface="+mn-lt"/>
                <a:ea typeface="+mn-ea"/>
                <a:cs typeface="+mn-cs"/>
              </a:rPr>
              <a:t>GPUs</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muốn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thử</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sức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kỳ</a:t>
            </a:r>
            <a:r>
              <a:rPr lang="vi-VN" sz="1200" b="0" i="0" kern="1200" dirty="0">
                <a:solidFill>
                  <a:schemeClr val="tx1"/>
                </a:solidFill>
                <a:effectLst/>
                <a:latin typeface="+mn-lt"/>
                <a:ea typeface="+mn-ea"/>
                <a:cs typeface="+mn-cs"/>
              </a:rPr>
              <a:t> thi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bước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phát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triển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đề</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xuất</a:t>
            </a:r>
            <a:r>
              <a:rPr lang="vi-VN" sz="1200" b="0" i="0" kern="1200" dirty="0">
                <a:solidFill>
                  <a:schemeClr val="tx1"/>
                </a:solidFill>
                <a:effectLst/>
                <a:latin typeface="+mn-lt"/>
                <a:ea typeface="+mn-ea"/>
                <a:cs typeface="+mn-cs"/>
              </a:rPr>
              <a:t>. Ý </a:t>
            </a:r>
            <a:r>
              <a:rPr lang="vi-VN" sz="1200" b="0" i="0" kern="1200" dirty="0" err="1">
                <a:solidFill>
                  <a:schemeClr val="tx1"/>
                </a:solidFill>
                <a:effectLst/>
                <a:latin typeface="+mn-lt"/>
                <a:ea typeface="+mn-ea"/>
                <a:cs typeface="+mn-cs"/>
              </a:rPr>
              <a:t>tưởng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khá</a:t>
            </a:r>
            <a:r>
              <a:rPr lang="vi-VN" sz="1200" b="0" i="0" kern="1200" dirty="0">
                <a:solidFill>
                  <a:schemeClr val="tx1"/>
                </a:solidFill>
                <a:effectLst/>
                <a:latin typeface="+mn-lt"/>
                <a:ea typeface="+mn-ea"/>
                <a:cs typeface="+mn-cs"/>
              </a:rPr>
              <a:t> tương </a:t>
            </a:r>
            <a:r>
              <a:rPr lang="vi-VN" sz="1200" b="0" i="0" kern="1200" dirty="0" err="1">
                <a:solidFill>
                  <a:schemeClr val="tx1"/>
                </a:solidFill>
                <a:effectLst/>
                <a:latin typeface="+mn-lt"/>
                <a:ea typeface="+mn-ea"/>
                <a:cs typeface="+mn-cs"/>
              </a:rPr>
              <a:t>tự</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cặp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input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residual</a:t>
            </a:r>
            <a:r>
              <a:rPr lang="vi-VN" sz="1200" b="0" i="0" kern="1200" dirty="0">
                <a:solidFill>
                  <a:schemeClr val="tx1"/>
                </a:solidFill>
                <a:effectLst/>
                <a:latin typeface="+mn-lt"/>
                <a:ea typeface="+mn-ea"/>
                <a:cs typeface="+mn-cs"/>
              </a:rPr>
              <a:t>) nhưng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thực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hiện</a:t>
            </a:r>
            <a:r>
              <a:rPr lang="vi-VN" sz="1200" b="0" i="0" kern="1200" dirty="0">
                <a:solidFill>
                  <a:schemeClr val="tx1"/>
                </a:solidFill>
                <a:effectLst/>
                <a:latin typeface="+mn-lt"/>
                <a:ea typeface="+mn-ea"/>
                <a:cs typeface="+mn-cs"/>
              </a:rPr>
              <a:t> trong </a:t>
            </a:r>
            <a:r>
              <a:rPr lang="vi-VN" sz="1200" b="0" i="0" kern="1200" dirty="0" err="1">
                <a:solidFill>
                  <a:schemeClr val="tx1"/>
                </a:solidFill>
                <a:effectLst/>
                <a:latin typeface="+mn-lt"/>
                <a:ea typeface="+mn-ea"/>
                <a:cs typeface="+mn-cs"/>
              </a:rPr>
              <a:t>miền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Wavelet</a:t>
            </a:r>
            <a:r>
              <a:rPr lang="vi-VN" sz="1200" b="0" i="0" kern="1200" dirty="0">
                <a:solidFill>
                  <a:schemeClr val="tx1"/>
                </a:solidFill>
                <a:effectLst/>
                <a:latin typeface="+mn-lt"/>
                <a:ea typeface="+mn-ea"/>
                <a:cs typeface="+mn-cs"/>
              </a:rPr>
              <a:t> (phương </a:t>
            </a:r>
            <a:r>
              <a:rPr lang="vi-VN" sz="1200" b="0" i="0" kern="1200" dirty="0" err="1">
                <a:solidFill>
                  <a:schemeClr val="tx1"/>
                </a:solidFill>
                <a:effectLst/>
                <a:latin typeface="+mn-lt"/>
                <a:ea typeface="+mn-ea"/>
                <a:cs typeface="+mn-cs"/>
              </a:rPr>
              <a:t>pháp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gọi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Deep</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Wavelet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Super</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Resolution</a:t>
            </a:r>
            <a:r>
              <a:rPr lang="vi-VN" sz="1200" b="0" i="0" kern="1200" dirty="0">
                <a:solidFill>
                  <a:schemeClr val="tx1"/>
                </a:solidFill>
                <a:effectLst/>
                <a:latin typeface="+mn-lt"/>
                <a:ea typeface="+mn-ea"/>
                <a:cs typeface="+mn-cs"/>
              </a:rPr>
              <a:t> - DWSR) thay </a:t>
            </a:r>
            <a:r>
              <a:rPr lang="vi-VN" sz="1200" b="0" i="0" kern="1200" dirty="0" err="1">
                <a:solidFill>
                  <a:schemeClr val="tx1"/>
                </a:solidFill>
                <a:effectLst/>
                <a:latin typeface="+mn-lt"/>
                <a:ea typeface="+mn-ea"/>
                <a:cs typeface="+mn-cs"/>
              </a:rPr>
              <a:t>vì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miền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spatial</a:t>
            </a:r>
            <a:r>
              <a:rPr lang="vi-VN" sz="1200" b="0" i="0" kern="1200" dirty="0">
                <a:solidFill>
                  <a:schemeClr val="tx1"/>
                </a:solidFill>
                <a:effectLst/>
                <a:latin typeface="+mn-lt"/>
                <a:ea typeface="+mn-ea"/>
                <a:cs typeface="+mn-cs"/>
              </a:rPr>
              <a:t> như VDSR. </a:t>
            </a:r>
            <a:r>
              <a:rPr lang="vi-VN" sz="1200" b="0" i="0" kern="1200" dirty="0" err="1">
                <a:solidFill>
                  <a:schemeClr val="tx1"/>
                </a:solidFill>
                <a:effectLst/>
                <a:latin typeface="+mn-lt"/>
                <a:ea typeface="+mn-ea"/>
                <a:cs typeface="+mn-cs"/>
              </a:rPr>
              <a:t>Kỳ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diệu</a:t>
            </a:r>
            <a:r>
              <a:rPr lang="vi-VN" sz="1200" b="0" i="0" kern="1200" dirty="0">
                <a:solidFill>
                  <a:schemeClr val="tx1"/>
                </a:solidFill>
                <a:effectLst/>
                <a:latin typeface="+mn-lt"/>
                <a:ea typeface="+mn-ea"/>
                <a:cs typeface="+mn-cs"/>
              </a:rPr>
              <a:t> thay, trên </a:t>
            </a:r>
            <a:r>
              <a:rPr lang="vi-VN" sz="1200" b="0" i="0" kern="1200" dirty="0" err="1">
                <a:solidFill>
                  <a:schemeClr val="tx1"/>
                </a:solidFill>
                <a:effectLst/>
                <a:latin typeface="+mn-lt"/>
                <a:ea typeface="+mn-ea"/>
                <a:cs typeface="+mn-cs"/>
              </a:rPr>
              <a:t>miền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Wavelet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residual</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sparse</a:t>
            </a:r>
            <a:r>
              <a:rPr lang="vi-VN" sz="1200" b="0" i="0" kern="1200" dirty="0">
                <a:solidFill>
                  <a:schemeClr val="tx1"/>
                </a:solidFill>
                <a:effectLst/>
                <a:latin typeface="+mn-lt"/>
                <a:ea typeface="+mn-ea"/>
                <a:cs typeface="+mn-cs"/>
              </a:rPr>
              <a:t> hơn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(Xem </a:t>
            </a:r>
            <a:r>
              <a:rPr lang="vi-VN" sz="1200" b="0" i="0" kern="1200" dirty="0" err="1">
                <a:solidFill>
                  <a:schemeClr val="tx1"/>
                </a:solidFill>
                <a:effectLst/>
                <a:latin typeface="+mn-lt"/>
                <a:ea typeface="+mn-ea"/>
                <a:cs typeface="+mn-cs"/>
              </a:rPr>
              <a:t>hình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dài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kèm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Việc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khiến</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tốc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độ</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training</a:t>
            </a:r>
            <a:r>
              <a:rPr lang="vi-VN" sz="1200" b="0" i="0" kern="1200" dirty="0">
                <a:solidFill>
                  <a:schemeClr val="tx1"/>
                </a:solidFill>
                <a:effectLst/>
                <a:latin typeface="+mn-lt"/>
                <a:ea typeface="+mn-ea"/>
                <a:cs typeface="+mn-cs"/>
              </a:rPr>
              <a:t> tăng lên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khiến</a:t>
            </a:r>
            <a:r>
              <a:rPr lang="vi-VN" sz="1200" b="0" i="0" kern="1200" dirty="0">
                <a:solidFill>
                  <a:schemeClr val="tx1"/>
                </a:solidFill>
                <a:effectLst/>
                <a:latin typeface="+mn-lt"/>
                <a:ea typeface="+mn-ea"/>
                <a:cs typeface="+mn-cs"/>
              </a:rPr>
              <a:t> cho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kết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quả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tốt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với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chỉ</a:t>
            </a:r>
            <a:r>
              <a:rPr lang="vi-VN" sz="1200" b="0" i="0" kern="1200" dirty="0">
                <a:solidFill>
                  <a:schemeClr val="tx1"/>
                </a:solidFill>
                <a:effectLst/>
                <a:latin typeface="+mn-lt"/>
                <a:ea typeface="+mn-ea"/>
                <a:cs typeface="+mn-cs"/>
              </a:rPr>
              <a:t> 2 </a:t>
            </a:r>
            <a:r>
              <a:rPr lang="vi-VN" sz="1200" b="0" i="0" kern="1200" dirty="0" err="1">
                <a:solidFill>
                  <a:schemeClr val="tx1"/>
                </a:solidFill>
                <a:effectLst/>
                <a:latin typeface="+mn-lt"/>
                <a:ea typeface="+mn-ea"/>
                <a:cs typeface="+mn-cs"/>
              </a:rPr>
              <a:t>GPUs</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Được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biết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thứ</a:t>
            </a:r>
            <a:r>
              <a:rPr lang="vi-VN" sz="1200" b="0" i="0" kern="1200" dirty="0">
                <a:solidFill>
                  <a:schemeClr val="tx1"/>
                </a:solidFill>
                <a:effectLst/>
                <a:latin typeface="+mn-lt"/>
                <a:ea typeface="+mn-ea"/>
                <a:cs typeface="+mn-cs"/>
              </a:rPr>
              <a:t> 14 trên 100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tham gia </a:t>
            </a:r>
            <a:r>
              <a:rPr lang="vi-VN" sz="1200" b="0" i="0" kern="1200" dirty="0" err="1">
                <a:solidFill>
                  <a:schemeClr val="tx1"/>
                </a:solidFill>
                <a:effectLst/>
                <a:latin typeface="+mn-lt"/>
                <a:ea typeface="+mn-ea"/>
                <a:cs typeface="+mn-cs"/>
              </a:rPr>
              <a:t>cuộc</a:t>
            </a:r>
            <a:r>
              <a:rPr lang="vi-VN" sz="1200" b="0" i="0" kern="1200" dirty="0">
                <a:solidFill>
                  <a:schemeClr val="tx1"/>
                </a:solidFill>
                <a:effectLst/>
                <a:latin typeface="+mn-lt"/>
                <a:ea typeface="+mn-ea"/>
                <a:cs typeface="+mn-cs"/>
              </a:rPr>
              <a:t> thi.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đứng</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đầu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chính</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là</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nhóm</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tác</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giả</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của</a:t>
            </a:r>
            <a:r>
              <a:rPr lang="vi-VN" sz="1200" b="0" i="0" kern="1200" dirty="0">
                <a:solidFill>
                  <a:schemeClr val="tx1"/>
                </a:solidFill>
                <a:effectLst/>
                <a:latin typeface="+mn-lt"/>
                <a:ea typeface="+mn-ea"/>
                <a:cs typeface="+mn-cs"/>
              </a:rPr>
              <a:t> VDSR, </a:t>
            </a:r>
            <a:r>
              <a:rPr lang="vi-VN" sz="1200" b="0" i="0" kern="1200" dirty="0" err="1">
                <a:solidFill>
                  <a:schemeClr val="tx1"/>
                </a:solidFill>
                <a:effectLst/>
                <a:latin typeface="+mn-lt"/>
                <a:ea typeface="+mn-ea"/>
                <a:cs typeface="+mn-cs"/>
              </a:rPr>
              <a:t>lần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này</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họ</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train</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một</a:t>
            </a:r>
            <a:r>
              <a:rPr lang="vi-VN" sz="1200" b="0" i="0" kern="1200" dirty="0">
                <a:solidFill>
                  <a:schemeClr val="tx1"/>
                </a:solidFill>
                <a:effectLst/>
                <a:latin typeface="+mn-lt"/>
                <a:ea typeface="+mn-ea"/>
                <a:cs typeface="+mn-cs"/>
              </a:rPr>
              <a:t> 100-layer CNN </a:t>
            </a:r>
            <a:r>
              <a:rPr lang="vi-VN" sz="1200" b="0" i="0" kern="1200" dirty="0" err="1">
                <a:solidFill>
                  <a:schemeClr val="tx1"/>
                </a:solidFill>
                <a:effectLst/>
                <a:latin typeface="+mn-lt"/>
                <a:ea typeface="+mn-ea"/>
                <a:cs typeface="+mn-cs"/>
              </a:rPr>
              <a:t>thì</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phải</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lẽ</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họ</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có</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rất</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nhiều</a:t>
            </a:r>
            <a:r>
              <a:rPr lang="vi-VN" sz="1200" b="0" i="0" kern="1200" dirty="0">
                <a:solidFill>
                  <a:schemeClr val="tx1"/>
                </a:solidFill>
                <a:effectLst/>
                <a:latin typeface="+mn-lt"/>
                <a:ea typeface="+mn-ea"/>
                <a:cs typeface="+mn-cs"/>
              </a:rPr>
              <a:t> </a:t>
            </a:r>
            <a:r>
              <a:rPr lang="vi-VN" sz="1200" b="0" i="0" kern="1200" dirty="0" err="1">
                <a:solidFill>
                  <a:schemeClr val="tx1"/>
                </a:solidFill>
                <a:effectLst/>
                <a:latin typeface="+mn-lt"/>
                <a:ea typeface="+mn-ea"/>
                <a:cs typeface="+mn-cs"/>
              </a:rPr>
              <a:t>GPUs</a:t>
            </a:r>
            <a:r>
              <a:rPr lang="vi-VN" sz="1200" b="0" i="0" kern="1200" dirty="0">
                <a:solidFill>
                  <a:schemeClr val="tx1"/>
                </a:solidFill>
                <a:effectLst/>
                <a:latin typeface="+mn-lt"/>
                <a:ea typeface="+mn-ea"/>
                <a:cs typeface="+mn-cs"/>
              </a:rPr>
              <a:t>.</a:t>
            </a:r>
          </a:p>
          <a:p>
            <a:endParaRPr lang="en-US" sz="1400" dirty="0">
              <a:latin typeface="+mj-lt"/>
            </a:endParaRPr>
          </a:p>
        </p:txBody>
      </p:sp>
      <p:sp>
        <p:nvSpPr>
          <p:cNvPr id="4" name="Chỗ dành sẵn cho Số hiệu Bản chiếu 3"/>
          <p:cNvSpPr>
            <a:spLocks noGrp="1"/>
          </p:cNvSpPr>
          <p:nvPr>
            <p:ph type="sldNum" sz="quarter" idx="10"/>
          </p:nvPr>
        </p:nvSpPr>
        <p:spPr/>
        <p:txBody>
          <a:bodyPr/>
          <a:lstStyle/>
          <a:p>
            <a:fld id="{45D48ED1-E76B-4194-B04C-47BCC97771E2}" type="slidenum">
              <a:rPr lang="en-US" smtClean="0"/>
              <a:t>5</a:t>
            </a:fld>
            <a:endParaRPr lang="en-US"/>
          </a:p>
        </p:txBody>
      </p:sp>
    </p:spTree>
    <p:extLst>
      <p:ext uri="{BB962C8B-B14F-4D97-AF65-F5344CB8AC3E}">
        <p14:creationId xmlns:p14="http://schemas.microsoft.com/office/powerpoint/2010/main" val="346423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6</a:t>
            </a:fld>
            <a:endParaRPr lang="en-US"/>
          </a:p>
        </p:txBody>
      </p:sp>
    </p:spTree>
    <p:extLst>
      <p:ext uri="{BB962C8B-B14F-4D97-AF65-F5344CB8AC3E}">
        <p14:creationId xmlns:p14="http://schemas.microsoft.com/office/powerpoint/2010/main" val="132441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Ý tưởng chung cho huấn luyện mô hình sinh là dựa trên nguyên lý cực đại hoá sự hợp lý. Trong đó chia làm 2 nhánh chính: một nhánh tường minh mô hình hoá và cố gắng học trực tiếp hàm phân bố, nhánh còn lại không trực tiếp mô hình hoá và học hàm phân bố mà cố gắng sinh dữ liệu trong phân bố mục tiệu.</a:t>
            </a:r>
          </a:p>
          <a:p>
            <a:endParaRPr lang="vi-VN" sz="1200" b="0" i="0" u="none" strike="noStrike" kern="1200" baseline="0" dirty="0">
              <a:solidFill>
                <a:schemeClr val="tx1"/>
              </a:solidFill>
              <a:latin typeface="+mn-lt"/>
              <a:ea typeface="+mn-ea"/>
              <a:cs typeface="+mn-cs"/>
            </a:endParaRPr>
          </a:p>
          <a:p>
            <a:r>
              <a:rPr lang="vi-VN" dirty="0"/>
              <a:t>Ở đây chúng ta xem xét nhánh thứ 2 với đại diện tiêu biểu và hết sức thành công là GAN.  Vậy tại sao lại tìm hiểu 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7</a:t>
            </a:fld>
            <a:endParaRPr lang="en-US"/>
          </a:p>
        </p:txBody>
      </p:sp>
    </p:spTree>
    <p:extLst>
      <p:ext uri="{BB962C8B-B14F-4D97-AF65-F5344CB8AC3E}">
        <p14:creationId xmlns:p14="http://schemas.microsoft.com/office/powerpoint/2010/main" val="123632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Nhà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deep learning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cứu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về</a:t>
            </a:r>
            <a:r>
              <a:rPr lang="en-US" sz="1200" kern="1200" dirty="0">
                <a:solidFill>
                  <a:schemeClr val="tx1"/>
                </a:solidFill>
                <a:effectLst/>
                <a:latin typeface="+mn-lt"/>
                <a:ea typeface="+mn-ea"/>
                <a:cs typeface="+mn-cs"/>
              </a:rPr>
              <a:t> AI ở </a:t>
            </a:r>
            <a:r>
              <a:rPr lang="en-US" sz="1200" i="1" kern="1200" dirty="0">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Yann </a:t>
            </a:r>
            <a:r>
              <a:rPr lang="en-US" sz="1200" b="1" kern="1200" dirty="0" err="1">
                <a:solidFill>
                  <a:schemeClr val="tx1"/>
                </a:solidFill>
                <a:effectLst/>
                <a:latin typeface="+mn-lt"/>
                <a:ea typeface="+mn-ea"/>
                <a:cs typeface="+mn-cs"/>
              </a:rPr>
              <a:t>LeCun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GANs</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Generative</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Adversarial</a:t>
            </a:r>
            <a:r>
              <a:rPr lang="vi-VN" sz="1200" kern="1200" dirty="0">
                <a:solidFill>
                  <a:schemeClr val="tx1"/>
                </a:solidFill>
                <a:effectLst/>
                <a:latin typeface="+mn-lt"/>
                <a:ea typeface="+mn-ea"/>
                <a:cs typeface="+mn-cs"/>
              </a:rPr>
              <a:t> </a:t>
            </a:r>
            <a:r>
              <a:rPr lang="vi-VN" sz="1200" kern="1200" dirty="0" err="1">
                <a:solidFill>
                  <a:schemeClr val="tx1"/>
                </a:solidFill>
                <a:effectLst/>
                <a:latin typeface="+mn-lt"/>
                <a:ea typeface="+mn-ea"/>
                <a:cs typeface="+mn-cs"/>
              </a:rPr>
              <a:t>Networks</a:t>
            </a:r>
            <a:r>
              <a:rPr lang="vi-V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deep learning:</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dirty="0"/>
              <a:t>“</a:t>
            </a:r>
            <a:r>
              <a:rPr lang="vi-VN" dirty="0" err="1"/>
              <a:t>Có</a:t>
            </a:r>
            <a:r>
              <a:rPr lang="vi-VN" dirty="0"/>
              <a:t> </a:t>
            </a:r>
            <a:r>
              <a:rPr lang="vi-VN" dirty="0" err="1"/>
              <a:t>rất</a:t>
            </a:r>
            <a:r>
              <a:rPr lang="vi-VN" dirty="0"/>
              <a:t> </a:t>
            </a:r>
            <a:r>
              <a:rPr lang="vi-VN" dirty="0" err="1"/>
              <a:t>nhiều</a:t>
            </a:r>
            <a:r>
              <a:rPr lang="vi-VN" dirty="0"/>
              <a:t> </a:t>
            </a:r>
            <a:r>
              <a:rPr lang="vi-VN" dirty="0" err="1"/>
              <a:t>sự</a:t>
            </a:r>
            <a:r>
              <a:rPr lang="vi-VN" dirty="0"/>
              <a:t> </a:t>
            </a:r>
            <a:r>
              <a:rPr lang="vi-VN" dirty="0" err="1"/>
              <a:t>phát</a:t>
            </a:r>
            <a:r>
              <a:rPr lang="vi-VN" dirty="0"/>
              <a:t> </a:t>
            </a:r>
            <a:r>
              <a:rPr lang="vi-VN" dirty="0" err="1"/>
              <a:t>triển</a:t>
            </a:r>
            <a:r>
              <a:rPr lang="vi-VN" dirty="0"/>
              <a:t> </a:t>
            </a:r>
            <a:r>
              <a:rPr lang="vi-VN" dirty="0" err="1"/>
              <a:t>thú</a:t>
            </a:r>
            <a:r>
              <a:rPr lang="vi-VN" dirty="0"/>
              <a:t> </a:t>
            </a:r>
            <a:r>
              <a:rPr lang="vi-VN" dirty="0" err="1"/>
              <a:t>vị</a:t>
            </a:r>
            <a:r>
              <a:rPr lang="vi-VN" dirty="0"/>
              <a:t> </a:t>
            </a:r>
            <a:r>
              <a:rPr lang="vi-VN" dirty="0" err="1"/>
              <a:t>gần</a:t>
            </a:r>
            <a:r>
              <a:rPr lang="vi-VN" dirty="0"/>
              <a:t> đây trong</a:t>
            </a:r>
            <a:r>
              <a:rPr lang="en-US" dirty="0"/>
              <a:t> </a:t>
            </a:r>
            <a:r>
              <a:rPr lang="en-US" dirty="0" err="1"/>
              <a:t>deeplearing</a:t>
            </a:r>
            <a:r>
              <a:rPr lang="en-US" dirty="0"/>
              <a:t> </a:t>
            </a:r>
            <a:r>
              <a:rPr lang="vi-VN" dirty="0"/>
              <a:t>... </a:t>
            </a:r>
            <a:r>
              <a:rPr lang="vi-VN" dirty="0" err="1"/>
              <a:t>Điều</a:t>
            </a:r>
            <a:r>
              <a:rPr lang="vi-VN" dirty="0"/>
              <a:t> quan </a:t>
            </a:r>
            <a:r>
              <a:rPr lang="vi-VN" dirty="0" err="1"/>
              <a:t>trọng</a:t>
            </a:r>
            <a:r>
              <a:rPr lang="vi-VN" dirty="0"/>
              <a:t> </a:t>
            </a:r>
            <a:r>
              <a:rPr lang="vi-VN" dirty="0" err="1"/>
              <a:t>nhất</a:t>
            </a:r>
            <a:r>
              <a:rPr lang="vi-VN" dirty="0"/>
              <a:t>, theo tôi, </a:t>
            </a:r>
            <a:r>
              <a:rPr lang="vi-VN" dirty="0" err="1"/>
              <a:t>là</a:t>
            </a:r>
            <a:r>
              <a:rPr lang="vi-VN" dirty="0"/>
              <a:t> </a:t>
            </a:r>
            <a:r>
              <a:rPr lang="vi-VN" dirty="0" err="1"/>
              <a:t>đào</a:t>
            </a:r>
            <a:r>
              <a:rPr lang="vi-VN" dirty="0"/>
              <a:t> </a:t>
            </a:r>
            <a:r>
              <a:rPr lang="vi-VN" dirty="0" err="1"/>
              <a:t>tạo</a:t>
            </a:r>
            <a:r>
              <a:rPr lang="vi-VN" dirty="0"/>
              <a:t> </a:t>
            </a:r>
            <a:r>
              <a:rPr lang="vi-VN" dirty="0" err="1"/>
              <a:t>đối</a:t>
            </a:r>
            <a:r>
              <a:rPr lang="vi-VN" dirty="0"/>
              <a:t> </a:t>
            </a:r>
            <a:r>
              <a:rPr lang="en-US" dirty="0" err="1"/>
              <a:t>kháng</a:t>
            </a:r>
            <a:r>
              <a:rPr lang="vi-VN" dirty="0"/>
              <a:t> (</a:t>
            </a:r>
            <a:r>
              <a:rPr lang="vi-VN" dirty="0" err="1"/>
              <a:t>còn</a:t>
            </a:r>
            <a:r>
              <a:rPr lang="vi-VN" dirty="0"/>
              <a:t> </a:t>
            </a:r>
            <a:r>
              <a:rPr lang="vi-VN" dirty="0" err="1"/>
              <a:t>gọi</a:t>
            </a:r>
            <a:r>
              <a:rPr lang="vi-VN" dirty="0"/>
              <a:t> </a:t>
            </a:r>
            <a:r>
              <a:rPr lang="vi-VN" dirty="0" err="1"/>
              <a:t>là</a:t>
            </a:r>
            <a:r>
              <a:rPr lang="vi-VN" dirty="0"/>
              <a:t> GAN). </a:t>
            </a:r>
            <a:r>
              <a:rPr lang="en-US" dirty="0" err="1"/>
              <a:t>Nó</a:t>
            </a:r>
            <a:r>
              <a:rPr lang="vi-VN" dirty="0"/>
              <a:t>, </a:t>
            </a:r>
            <a:r>
              <a:rPr lang="vi-VN" dirty="0" err="1"/>
              <a:t>và</a:t>
            </a:r>
            <a:r>
              <a:rPr lang="vi-VN" dirty="0"/>
              <a:t> </a:t>
            </a:r>
            <a:r>
              <a:rPr lang="vi-VN" dirty="0" err="1"/>
              <a:t>các</a:t>
            </a:r>
            <a:r>
              <a:rPr lang="vi-VN" dirty="0"/>
              <a:t> </a:t>
            </a:r>
            <a:r>
              <a:rPr lang="vi-VN" dirty="0" err="1"/>
              <a:t>biến</a:t>
            </a:r>
            <a:r>
              <a:rPr lang="vi-VN" dirty="0"/>
              <a:t> </a:t>
            </a:r>
            <a:r>
              <a:rPr lang="vi-VN" dirty="0" err="1"/>
              <a:t>thể</a:t>
            </a:r>
            <a:r>
              <a:rPr lang="en-US" dirty="0"/>
              <a:t> </a:t>
            </a:r>
            <a:r>
              <a:rPr lang="en-US" dirty="0" err="1"/>
              <a:t>của</a:t>
            </a:r>
            <a:r>
              <a:rPr lang="en-US" dirty="0"/>
              <a:t> </a:t>
            </a:r>
            <a:r>
              <a:rPr lang="en-US" dirty="0" err="1"/>
              <a:t>nó</a:t>
            </a:r>
            <a:r>
              <a:rPr lang="vi-VN" dirty="0"/>
              <a:t> đang </a:t>
            </a:r>
            <a:r>
              <a:rPr lang="vi-VN" dirty="0" err="1"/>
              <a:t>được</a:t>
            </a:r>
            <a:r>
              <a:rPr lang="vi-VN" dirty="0"/>
              <a:t> </a:t>
            </a:r>
            <a:r>
              <a:rPr lang="vi-VN" dirty="0" err="1"/>
              <a:t>đề</a:t>
            </a:r>
            <a:r>
              <a:rPr lang="vi-VN" dirty="0"/>
              <a:t> </a:t>
            </a:r>
            <a:r>
              <a:rPr lang="vi-VN" dirty="0" err="1"/>
              <a:t>xuất</a:t>
            </a:r>
            <a:r>
              <a:rPr lang="vi-VN" dirty="0"/>
              <a:t> </a:t>
            </a:r>
            <a:r>
              <a:rPr lang="vi-VN" dirty="0" err="1"/>
              <a:t>là</a:t>
            </a:r>
            <a:r>
              <a:rPr lang="vi-VN" dirty="0"/>
              <a:t> ý </a:t>
            </a:r>
            <a:r>
              <a:rPr lang="vi-VN" dirty="0" err="1"/>
              <a:t>tưởng</a:t>
            </a:r>
            <a:r>
              <a:rPr lang="vi-VN" dirty="0"/>
              <a:t> </a:t>
            </a:r>
            <a:r>
              <a:rPr lang="vi-VN" dirty="0" err="1"/>
              <a:t>thú</a:t>
            </a:r>
            <a:r>
              <a:rPr lang="vi-VN" dirty="0"/>
              <a:t> </a:t>
            </a:r>
            <a:r>
              <a:rPr lang="vi-VN" dirty="0" err="1"/>
              <a:t>vị</a:t>
            </a:r>
            <a:r>
              <a:rPr lang="vi-VN" dirty="0"/>
              <a:t> </a:t>
            </a:r>
            <a:r>
              <a:rPr lang="vi-VN" dirty="0" err="1"/>
              <a:t>nhất</a:t>
            </a:r>
            <a:r>
              <a:rPr lang="vi-VN" dirty="0"/>
              <a:t> trong 10 năm qua trong ML</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8</a:t>
            </a:fld>
            <a:endParaRPr lang="en-US"/>
          </a:p>
        </p:txBody>
      </p:sp>
    </p:spTree>
    <p:extLst>
      <p:ext uri="{BB962C8B-B14F-4D97-AF65-F5344CB8AC3E}">
        <p14:creationId xmlns:p14="http://schemas.microsoft.com/office/powerpoint/2010/main" val="271505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Thật</a:t>
            </a:r>
            <a:r>
              <a:rPr lang="en-US" dirty="0"/>
              <a:t> </a:t>
            </a:r>
            <a:r>
              <a:rPr lang="en-US" dirty="0" err="1"/>
              <a:t>vậy</a:t>
            </a:r>
            <a:r>
              <a:rPr lang="en-US" dirty="0"/>
              <a:t> </a:t>
            </a:r>
            <a:r>
              <a:rPr lang="en-US" dirty="0" err="1"/>
              <a:t>trong</a:t>
            </a:r>
            <a:r>
              <a:rPr lang="en-US" dirty="0"/>
              <a:t> </a:t>
            </a:r>
            <a:r>
              <a:rPr lang="en-US" dirty="0" err="1"/>
              <a:t>vòng</a:t>
            </a:r>
            <a:r>
              <a:rPr lang="en-US" dirty="0"/>
              <a:t> 3 </a:t>
            </a:r>
            <a:r>
              <a:rPr lang="en-US" dirty="0" err="1"/>
              <a:t>năm</a:t>
            </a:r>
            <a:r>
              <a:rPr lang="en-US" dirty="0"/>
              <a:t> </a:t>
            </a:r>
            <a:r>
              <a:rPr lang="en-US" dirty="0" err="1"/>
              <a:t>khi</a:t>
            </a:r>
            <a:r>
              <a:rPr lang="en-US" dirty="0"/>
              <a:t> </a:t>
            </a:r>
            <a:r>
              <a:rPr lang="en-US" dirty="0" err="1"/>
              <a:t>janlikun</a:t>
            </a:r>
            <a:r>
              <a:rPr lang="en-US" dirty="0"/>
              <a:t> </a:t>
            </a:r>
            <a:r>
              <a:rPr lang="en-US" dirty="0" err="1"/>
              <a:t>trình</a:t>
            </a:r>
            <a:r>
              <a:rPr lang="en-US" dirty="0"/>
              <a:t> </a:t>
            </a:r>
            <a:r>
              <a:rPr lang="en-US" dirty="0" err="1"/>
              <a:t>bày</a:t>
            </a:r>
            <a:r>
              <a:rPr lang="en-US" dirty="0"/>
              <a:t> </a:t>
            </a:r>
            <a:r>
              <a:rPr lang="en-US" dirty="0" err="1"/>
              <a:t>về</a:t>
            </a:r>
            <a:r>
              <a:rPr lang="en-US" dirty="0"/>
              <a:t> Gan </a:t>
            </a:r>
            <a:r>
              <a:rPr lang="en-US" dirty="0" err="1"/>
              <a:t>đã</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bài</a:t>
            </a:r>
            <a:r>
              <a:rPr lang="en-US" dirty="0"/>
              <a:t> </a:t>
            </a:r>
            <a:r>
              <a:rPr lang="en-US" dirty="0" err="1"/>
              <a:t>báo</a:t>
            </a:r>
            <a:r>
              <a:rPr lang="en-US" dirty="0"/>
              <a:t> </a:t>
            </a:r>
            <a:r>
              <a:rPr lang="en-US" dirty="0" err="1"/>
              <a:t>khoa</a:t>
            </a:r>
            <a:r>
              <a:rPr lang="en-US" dirty="0"/>
              <a:t> </a:t>
            </a:r>
            <a:r>
              <a:rPr lang="en-US" dirty="0" err="1"/>
              <a:t>học</a:t>
            </a:r>
            <a:r>
              <a:rPr lang="en-US" dirty="0"/>
              <a:t> </a:t>
            </a:r>
            <a:r>
              <a:rPr lang="en-US" dirty="0" err="1"/>
              <a:t>xoanh</a:t>
            </a:r>
            <a:r>
              <a:rPr lang="en-US" dirty="0"/>
              <a:t> </a:t>
            </a:r>
            <a:r>
              <a:rPr lang="en-US" dirty="0" err="1"/>
              <a:t>quanh</a:t>
            </a:r>
            <a:r>
              <a:rPr lang="en-US" dirty="0"/>
              <a:t> </a:t>
            </a:r>
            <a:r>
              <a:rPr lang="en-US" dirty="0" err="1"/>
              <a:t>vấn</a:t>
            </a:r>
            <a:r>
              <a:rPr lang="en-US" dirty="0"/>
              <a:t> </a:t>
            </a:r>
            <a:r>
              <a:rPr lang="en-US" dirty="0" err="1"/>
              <a:t>đề</a:t>
            </a:r>
            <a:r>
              <a:rPr lang="en-US" dirty="0"/>
              <a:t> </a:t>
            </a:r>
            <a:r>
              <a:rPr lang="en-US" dirty="0" err="1"/>
              <a:t>này</a:t>
            </a:r>
            <a:r>
              <a:rPr lang="en-US" dirty="0"/>
              <a:t>,</a:t>
            </a:r>
          </a:p>
          <a:p>
            <a:r>
              <a:rPr lang="en-US" dirty="0" err="1"/>
              <a:t>Thống</a:t>
            </a:r>
            <a:r>
              <a:rPr lang="en-US" dirty="0"/>
              <a:t> </a:t>
            </a:r>
            <a:r>
              <a:rPr lang="en-US" dirty="0" err="1"/>
              <a:t>kê</a:t>
            </a:r>
            <a:r>
              <a:rPr lang="en-US" dirty="0"/>
              <a:t> </a:t>
            </a:r>
            <a:r>
              <a:rPr lang="en-US" dirty="0" err="1"/>
              <a:t>số</a:t>
            </a:r>
            <a:r>
              <a:rPr lang="en-US" dirty="0"/>
              <a:t> l</a:t>
            </a:r>
            <a:r>
              <a:rPr lang="vi-VN" dirty="0"/>
              <a:t>ư</a:t>
            </a:r>
            <a:r>
              <a:rPr lang="en-US" dirty="0" err="1"/>
              <a:t>ợng</a:t>
            </a:r>
            <a:r>
              <a:rPr lang="en-US" dirty="0"/>
              <a:t> </a:t>
            </a:r>
            <a:r>
              <a:rPr lang="en-US" dirty="0" err="1"/>
              <a:t>các</a:t>
            </a:r>
            <a:r>
              <a:rPr lang="en-US" dirty="0"/>
              <a:t> </a:t>
            </a:r>
            <a:r>
              <a:rPr lang="en-US" dirty="0" err="1"/>
              <a:t>bài</a:t>
            </a:r>
            <a:r>
              <a:rPr lang="en-US" dirty="0"/>
              <a:t> </a:t>
            </a:r>
            <a:r>
              <a:rPr lang="en-US" dirty="0" err="1"/>
              <a:t>báo</a:t>
            </a:r>
            <a:r>
              <a:rPr lang="en-US" dirty="0"/>
              <a:t> </a:t>
            </a:r>
            <a:r>
              <a:rPr lang="en-US" dirty="0" err="1"/>
              <a:t>về</a:t>
            </a:r>
            <a:r>
              <a:rPr lang="en-US" dirty="0"/>
              <a:t> </a:t>
            </a:r>
            <a:r>
              <a:rPr lang="en-US" dirty="0" err="1"/>
              <a:t>Gans</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9</a:t>
            </a:fld>
            <a:endParaRPr lang="en-US"/>
          </a:p>
        </p:txBody>
      </p:sp>
    </p:spTree>
    <p:extLst>
      <p:ext uri="{BB962C8B-B14F-4D97-AF65-F5344CB8AC3E}">
        <p14:creationId xmlns:p14="http://schemas.microsoft.com/office/powerpoint/2010/main" val="3540878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t>
            </a:r>
            <a:r>
              <a:rPr lang="vi-VN" dirty="0"/>
              <a:t>ành phần đầu tiên, hết sức quang trọng làm nên kiến trúc GAN là mạng sinh. Generator Network.</a:t>
            </a:r>
          </a:p>
          <a:p>
            <a:r>
              <a:rPr lang="vi-VN" dirty="0"/>
              <a:t>Như ta đã thấy trong phân tích ở trên, mạng sinh chính là kết quả của việc áp dụng ý tưởng mà ta vừa đưa ra: Sử dụng mạng neuron để mô hình hoá hàm chuyển đổi.</a:t>
            </a:r>
          </a:p>
          <a:p>
            <a:r>
              <a:rPr lang="vi-VN" dirty="0"/>
              <a:t>Như vậy một mạng sinh sẽ nhận input là một biến ngẫu nhiên Z với phân bố đơn giản nào đó, uniform (random) hoặc Gaussian chẳng hạn</a:t>
            </a:r>
            <a:r>
              <a:rPr lang="vi-VN" baseline="0" dirty="0"/>
              <a:t> và output chính là một sample trong phân bố mục tiêu nào đó (như phân bố của ảnh tự nhiên chẳng hạn).</a:t>
            </a:r>
          </a:p>
          <a:p>
            <a:endParaRPr lang="vi-VN" baseline="0" dirty="0"/>
          </a:p>
          <a:p>
            <a:r>
              <a:rPr lang="vi-VN" dirty="0"/>
              <a:t>Ok vậy làm sao để huấn luyện mạng sinh này?</a:t>
            </a:r>
          </a:p>
        </p:txBody>
      </p:sp>
      <p:sp>
        <p:nvSpPr>
          <p:cNvPr id="4" name="Slide Number Placeholder 3"/>
          <p:cNvSpPr>
            <a:spLocks noGrp="1"/>
          </p:cNvSpPr>
          <p:nvPr>
            <p:ph type="sldNum" sz="quarter" idx="10"/>
          </p:nvPr>
        </p:nvSpPr>
        <p:spPr/>
        <p:txBody>
          <a:bodyPr/>
          <a:lstStyle/>
          <a:p>
            <a:fld id="{93150157-85D8-46BF-8D10-4150BEA33F8D}" type="slidenum">
              <a:rPr lang="en-US" smtClean="0"/>
              <a:t>10</a:t>
            </a:fld>
            <a:endParaRPr lang="en-US"/>
          </a:p>
        </p:txBody>
      </p:sp>
    </p:spTree>
    <p:extLst>
      <p:ext uri="{BB962C8B-B14F-4D97-AF65-F5344CB8AC3E}">
        <p14:creationId xmlns:p14="http://schemas.microsoft.com/office/powerpoint/2010/main" val="266659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65CCAE-03F3-4460-8053-56AA2F41454D}"/>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endParaRPr lang="en-US"/>
          </a:p>
        </p:txBody>
      </p:sp>
      <p:sp>
        <p:nvSpPr>
          <p:cNvPr id="3" name="Tiêu đề phụ 2">
            <a:extLst>
              <a:ext uri="{FF2B5EF4-FFF2-40B4-BE49-F238E27FC236}">
                <a16:creationId xmlns:a16="http://schemas.microsoft.com/office/drawing/2014/main" id="{35A5C903-D9B1-46FC-9155-F804D7D6B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Chỗ dành sẵn cho Ngày tháng 3">
            <a:extLst>
              <a:ext uri="{FF2B5EF4-FFF2-40B4-BE49-F238E27FC236}">
                <a16:creationId xmlns:a16="http://schemas.microsoft.com/office/drawing/2014/main" id="{262F017E-0156-45C0-AB4F-A2EB754A6B95}"/>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C2B2C111-A437-4DF4-A917-30C9284181D6}"/>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25688677-D314-4DBA-BF5A-60009C62DD0C}"/>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269482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DECB923-70DD-4253-93A0-3BD24C20C213}"/>
              </a:ext>
            </a:extLst>
          </p:cNvPr>
          <p:cNvSpPr>
            <a:spLocks noGrp="1"/>
          </p:cNvSpPr>
          <p:nvPr>
            <p:ph type="title"/>
          </p:nvPr>
        </p:nvSpPr>
        <p:spPr/>
        <p:txBody>
          <a:bodyPr/>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14E16073-ABB1-4139-A1C1-1DD10B99A7F7}"/>
              </a:ext>
            </a:extLst>
          </p:cNvPr>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E582CF2E-DA95-4AC5-86CE-F8CA0C9E128A}"/>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12919AE3-AFD5-4122-95B3-CA1E5588C92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52DF6BD6-370E-46AB-9B12-E3F1D421BA63}"/>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4234200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2A8E9126-B283-404F-8655-3695D91E5D2B}"/>
              </a:ext>
            </a:extLst>
          </p:cNvPr>
          <p:cNvSpPr>
            <a:spLocks noGrp="1"/>
          </p:cNvSpPr>
          <p:nvPr>
            <p:ph type="title" orient="vert"/>
          </p:nvPr>
        </p:nvSpPr>
        <p:spPr>
          <a:xfrm>
            <a:off x="8724900" y="365125"/>
            <a:ext cx="2628900" cy="5811838"/>
          </a:xfrm>
        </p:spPr>
        <p:txBody>
          <a:bodyPr vert="eaVert"/>
          <a:lstStyle/>
          <a:p>
            <a:r>
              <a:rPr lang="vi-VN"/>
              <a:t>Bấm để sửa kiểu tiêu đề Bản cái</a:t>
            </a:r>
            <a:endParaRPr lang="en-US"/>
          </a:p>
        </p:txBody>
      </p:sp>
      <p:sp>
        <p:nvSpPr>
          <p:cNvPr id="3" name="Chỗ dành sẵn cho Văn bản Dọc 2">
            <a:extLst>
              <a:ext uri="{FF2B5EF4-FFF2-40B4-BE49-F238E27FC236}">
                <a16:creationId xmlns:a16="http://schemas.microsoft.com/office/drawing/2014/main" id="{76F0C1B6-9279-411F-9F94-359D179DADAD}"/>
              </a:ext>
            </a:extLst>
          </p:cNvPr>
          <p:cNvSpPr>
            <a:spLocks noGrp="1"/>
          </p:cNvSpPr>
          <p:nvPr>
            <p:ph type="body" orient="vert" idx="1"/>
          </p:nvPr>
        </p:nvSpPr>
        <p:spPr>
          <a:xfrm>
            <a:off x="838200" y="365125"/>
            <a:ext cx="7734300" cy="5811838"/>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6707BCA9-A2AE-4CF0-A8C3-8D4B735354B7}"/>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C358F910-F68A-4DB5-AE27-3AE55AE01C25}"/>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3D3A01D9-0608-4596-A5BB-6783BEA9D013}"/>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319995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1C136B-ADA7-41CD-861F-6E9FA8021DF1}"/>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AB996A52-F2FC-41A7-9DC7-30E30D6317E7}"/>
              </a:ext>
            </a:extLst>
          </p:cNvPr>
          <p:cNvSpPr>
            <a:spLocks noGrp="1"/>
          </p:cNvSpPr>
          <p:nvPr>
            <p:ph idx="1"/>
          </p:nvPr>
        </p:nvSpPr>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C7826D3F-9A01-46A7-8ADA-0491F1DE7493}"/>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15B014B1-64DA-4936-BC08-5C68E22FE8DC}"/>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7EBF92A3-9BF8-4DBE-B4D7-BD7116AE49E9}"/>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3955754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31E289-8B4D-4D58-BA53-AD9960F6C4C0}"/>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40FE1190-D2E8-41B9-B1E4-827C0A6718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Chỉnh sửa kiểu văn bản của Bản cái</a:t>
            </a:r>
          </a:p>
        </p:txBody>
      </p:sp>
      <p:sp>
        <p:nvSpPr>
          <p:cNvPr id="4" name="Chỗ dành sẵn cho Ngày tháng 3">
            <a:extLst>
              <a:ext uri="{FF2B5EF4-FFF2-40B4-BE49-F238E27FC236}">
                <a16:creationId xmlns:a16="http://schemas.microsoft.com/office/drawing/2014/main" id="{DC5030C1-B9A5-48B4-AA5E-63BFAD1911D8}"/>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9E762125-6634-4A3C-BB2D-579D29055361}"/>
              </a:ext>
            </a:extLst>
          </p:cNvPr>
          <p:cNvSpPr>
            <a:spLocks noGrp="1"/>
          </p:cNvSpPr>
          <p:nvPr>
            <p:ph type="ftr" sz="quarter" idx="11"/>
          </p:nvPr>
        </p:nvSpPr>
        <p:spPr/>
        <p:txBody>
          <a:bodyPr/>
          <a:lstStyle/>
          <a:p>
            <a:endParaRPr lang="en-US"/>
          </a:p>
        </p:txBody>
      </p:sp>
      <p:sp>
        <p:nvSpPr>
          <p:cNvPr id="6" name="Chỗ dành sẵn cho Số hiệu Bản chiếu 5">
            <a:extLst>
              <a:ext uri="{FF2B5EF4-FFF2-40B4-BE49-F238E27FC236}">
                <a16:creationId xmlns:a16="http://schemas.microsoft.com/office/drawing/2014/main" id="{6BFA7BAE-E7DC-4FEC-82F8-7878B4A55962}"/>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271295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EFE47AC-E283-45CE-A548-7D4F05D1FD4A}"/>
              </a:ext>
            </a:extLst>
          </p:cNvPr>
          <p:cNvSpPr>
            <a:spLocks noGrp="1"/>
          </p:cNvSpPr>
          <p:nvPr>
            <p:ph type="title"/>
          </p:nvPr>
        </p:nvSpPr>
        <p:spPr/>
        <p:txBody>
          <a:body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019A03D5-C151-4113-BB61-AA00493872B3}"/>
              </a:ext>
            </a:extLst>
          </p:cNvPr>
          <p:cNvSpPr>
            <a:spLocks noGrp="1"/>
          </p:cNvSpPr>
          <p:nvPr>
            <p:ph sz="half" idx="1"/>
          </p:nvPr>
        </p:nvSpPr>
        <p:spPr>
          <a:xfrm>
            <a:off x="838200" y="1825625"/>
            <a:ext cx="5181600" cy="435133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ội dung 3">
            <a:extLst>
              <a:ext uri="{FF2B5EF4-FFF2-40B4-BE49-F238E27FC236}">
                <a16:creationId xmlns:a16="http://schemas.microsoft.com/office/drawing/2014/main" id="{6A8F0169-F0EC-4F63-969F-FAE2299AFCC2}"/>
              </a:ext>
            </a:extLst>
          </p:cNvPr>
          <p:cNvSpPr>
            <a:spLocks noGrp="1"/>
          </p:cNvSpPr>
          <p:nvPr>
            <p:ph sz="half" idx="2"/>
          </p:nvPr>
        </p:nvSpPr>
        <p:spPr>
          <a:xfrm>
            <a:off x="6172200" y="1825625"/>
            <a:ext cx="5181600" cy="435133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ày tháng 4">
            <a:extLst>
              <a:ext uri="{FF2B5EF4-FFF2-40B4-BE49-F238E27FC236}">
                <a16:creationId xmlns:a16="http://schemas.microsoft.com/office/drawing/2014/main" id="{91A7733C-0494-4979-9C78-26B0A5BE7BEA}"/>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6" name="Chỗ dành sẵn cho Chân trang 5">
            <a:extLst>
              <a:ext uri="{FF2B5EF4-FFF2-40B4-BE49-F238E27FC236}">
                <a16:creationId xmlns:a16="http://schemas.microsoft.com/office/drawing/2014/main" id="{7E45F5EE-4A01-48B0-9924-846D4A69E3BA}"/>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9F7B0E05-0B1C-4DDD-9E01-0F16388BBF94}"/>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1718298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49C4B6D-FDCF-490F-B1D2-6BE45D0CF5C3}"/>
              </a:ext>
            </a:extLst>
          </p:cNvPr>
          <p:cNvSpPr>
            <a:spLocks noGrp="1"/>
          </p:cNvSpPr>
          <p:nvPr>
            <p:ph type="title"/>
          </p:nvPr>
        </p:nvSpPr>
        <p:spPr>
          <a:xfrm>
            <a:off x="839788" y="365125"/>
            <a:ext cx="10515600" cy="1325563"/>
          </a:xfrm>
        </p:spPr>
        <p:txBody>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C45748E9-8F8B-4C3F-8FB6-CFFE4DB1A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hỗ dành sẵn cho Nội dung 3">
            <a:extLst>
              <a:ext uri="{FF2B5EF4-FFF2-40B4-BE49-F238E27FC236}">
                <a16:creationId xmlns:a16="http://schemas.microsoft.com/office/drawing/2014/main" id="{2C53F334-2F06-4E72-8509-ACE44977B4B5}"/>
              </a:ext>
            </a:extLst>
          </p:cNvPr>
          <p:cNvSpPr>
            <a:spLocks noGrp="1"/>
          </p:cNvSpPr>
          <p:nvPr>
            <p:ph sz="half" idx="2"/>
          </p:nvPr>
        </p:nvSpPr>
        <p:spPr>
          <a:xfrm>
            <a:off x="839788" y="2505075"/>
            <a:ext cx="5157787" cy="368458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ản 4">
            <a:extLst>
              <a:ext uri="{FF2B5EF4-FFF2-40B4-BE49-F238E27FC236}">
                <a16:creationId xmlns:a16="http://schemas.microsoft.com/office/drawing/2014/main" id="{DBF12A2D-E1CD-4A16-89FB-1844FCB60B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hỗ dành sẵn cho Nội dung 5">
            <a:extLst>
              <a:ext uri="{FF2B5EF4-FFF2-40B4-BE49-F238E27FC236}">
                <a16:creationId xmlns:a16="http://schemas.microsoft.com/office/drawing/2014/main" id="{BED63CC2-BCFD-49C5-8237-EF50817D2F72}"/>
              </a:ext>
            </a:extLst>
          </p:cNvPr>
          <p:cNvSpPr>
            <a:spLocks noGrp="1"/>
          </p:cNvSpPr>
          <p:nvPr>
            <p:ph sz="quarter" idx="4"/>
          </p:nvPr>
        </p:nvSpPr>
        <p:spPr>
          <a:xfrm>
            <a:off x="6172200" y="2505075"/>
            <a:ext cx="5183188" cy="3684588"/>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ày tháng 6">
            <a:extLst>
              <a:ext uri="{FF2B5EF4-FFF2-40B4-BE49-F238E27FC236}">
                <a16:creationId xmlns:a16="http://schemas.microsoft.com/office/drawing/2014/main" id="{BA9F41C3-1B43-4B03-B18A-C9A6E5746685}"/>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8" name="Chỗ dành sẵn cho Chân trang 7">
            <a:extLst>
              <a:ext uri="{FF2B5EF4-FFF2-40B4-BE49-F238E27FC236}">
                <a16:creationId xmlns:a16="http://schemas.microsoft.com/office/drawing/2014/main" id="{79733C38-914B-4FE5-8CD6-696AF9C4C4DC}"/>
              </a:ext>
            </a:extLst>
          </p:cNvPr>
          <p:cNvSpPr>
            <a:spLocks noGrp="1"/>
          </p:cNvSpPr>
          <p:nvPr>
            <p:ph type="ftr" sz="quarter" idx="11"/>
          </p:nvPr>
        </p:nvSpPr>
        <p:spPr/>
        <p:txBody>
          <a:bodyPr/>
          <a:lstStyle/>
          <a:p>
            <a:endParaRPr lang="en-US"/>
          </a:p>
        </p:txBody>
      </p:sp>
      <p:sp>
        <p:nvSpPr>
          <p:cNvPr id="9" name="Chỗ dành sẵn cho Số hiệu Bản chiếu 8">
            <a:extLst>
              <a:ext uri="{FF2B5EF4-FFF2-40B4-BE49-F238E27FC236}">
                <a16:creationId xmlns:a16="http://schemas.microsoft.com/office/drawing/2014/main" id="{29CC53C1-7C97-4940-A927-2CAC060CF84F}"/>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428775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B1E6F72-9A5B-4F91-8742-ACF17A460B40}"/>
              </a:ext>
            </a:extLst>
          </p:cNvPr>
          <p:cNvSpPr>
            <a:spLocks noGrp="1"/>
          </p:cNvSpPr>
          <p:nvPr>
            <p:ph type="title"/>
          </p:nvPr>
        </p:nvSpPr>
        <p:spPr/>
        <p:txBody>
          <a:bodyPr/>
          <a:lstStyle/>
          <a:p>
            <a:r>
              <a:rPr lang="vi-VN"/>
              <a:t>Bấm để sửa kiểu tiêu đề Bản cái</a:t>
            </a:r>
            <a:endParaRPr lang="en-US"/>
          </a:p>
        </p:txBody>
      </p:sp>
      <p:sp>
        <p:nvSpPr>
          <p:cNvPr id="3" name="Chỗ dành sẵn cho Ngày tháng 2">
            <a:extLst>
              <a:ext uri="{FF2B5EF4-FFF2-40B4-BE49-F238E27FC236}">
                <a16:creationId xmlns:a16="http://schemas.microsoft.com/office/drawing/2014/main" id="{9BE3789E-BE4D-4DED-8624-F85AEF62E372}"/>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4" name="Chỗ dành sẵn cho Chân trang 3">
            <a:extLst>
              <a:ext uri="{FF2B5EF4-FFF2-40B4-BE49-F238E27FC236}">
                <a16:creationId xmlns:a16="http://schemas.microsoft.com/office/drawing/2014/main" id="{19FF73D2-F533-4285-8702-648A3722BBF2}"/>
              </a:ext>
            </a:extLst>
          </p:cNvPr>
          <p:cNvSpPr>
            <a:spLocks noGrp="1"/>
          </p:cNvSpPr>
          <p:nvPr>
            <p:ph type="ftr" sz="quarter" idx="11"/>
          </p:nvPr>
        </p:nvSpPr>
        <p:spPr/>
        <p:txBody>
          <a:bodyPr/>
          <a:lstStyle/>
          <a:p>
            <a:endParaRPr lang="en-US"/>
          </a:p>
        </p:txBody>
      </p:sp>
      <p:sp>
        <p:nvSpPr>
          <p:cNvPr id="5" name="Chỗ dành sẵn cho Số hiệu Bản chiếu 4">
            <a:extLst>
              <a:ext uri="{FF2B5EF4-FFF2-40B4-BE49-F238E27FC236}">
                <a16:creationId xmlns:a16="http://schemas.microsoft.com/office/drawing/2014/main" id="{E875367D-1CDB-47B9-8152-6785C814F8D1}"/>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2689096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050D4B42-A4FC-44A7-983F-674CB44B3BC3}"/>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3" name="Chỗ dành sẵn cho Chân trang 2">
            <a:extLst>
              <a:ext uri="{FF2B5EF4-FFF2-40B4-BE49-F238E27FC236}">
                <a16:creationId xmlns:a16="http://schemas.microsoft.com/office/drawing/2014/main" id="{F2B20F70-9F40-4E7F-A0DB-52AEA13FB0F0}"/>
              </a:ext>
            </a:extLst>
          </p:cNvPr>
          <p:cNvSpPr>
            <a:spLocks noGrp="1"/>
          </p:cNvSpPr>
          <p:nvPr>
            <p:ph type="ftr" sz="quarter" idx="11"/>
          </p:nvPr>
        </p:nvSpPr>
        <p:spPr/>
        <p:txBody>
          <a:bodyPr/>
          <a:lstStyle/>
          <a:p>
            <a:endParaRPr lang="en-US"/>
          </a:p>
        </p:txBody>
      </p:sp>
      <p:sp>
        <p:nvSpPr>
          <p:cNvPr id="4" name="Chỗ dành sẵn cho Số hiệu Bản chiếu 3">
            <a:extLst>
              <a:ext uri="{FF2B5EF4-FFF2-40B4-BE49-F238E27FC236}">
                <a16:creationId xmlns:a16="http://schemas.microsoft.com/office/drawing/2014/main" id="{91C500A1-CC7E-42D6-BB9C-10B18DDC1A90}"/>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164663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C159505-9244-48C3-850F-995C1DFF9E11}"/>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Nội dung 2">
            <a:extLst>
              <a:ext uri="{FF2B5EF4-FFF2-40B4-BE49-F238E27FC236}">
                <a16:creationId xmlns:a16="http://schemas.microsoft.com/office/drawing/2014/main" id="{6BE58AB0-21D3-4A42-B60C-15EEE8FF4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ản 3">
            <a:extLst>
              <a:ext uri="{FF2B5EF4-FFF2-40B4-BE49-F238E27FC236}">
                <a16:creationId xmlns:a16="http://schemas.microsoft.com/office/drawing/2014/main" id="{7C799866-29C5-41F2-ABA6-CB7CB41C36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Chỗ dành sẵn cho Ngày tháng 4">
            <a:extLst>
              <a:ext uri="{FF2B5EF4-FFF2-40B4-BE49-F238E27FC236}">
                <a16:creationId xmlns:a16="http://schemas.microsoft.com/office/drawing/2014/main" id="{F75FF1EA-C7F3-4E3C-8D39-BA69FEFEDB50}"/>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6" name="Chỗ dành sẵn cho Chân trang 5">
            <a:extLst>
              <a:ext uri="{FF2B5EF4-FFF2-40B4-BE49-F238E27FC236}">
                <a16:creationId xmlns:a16="http://schemas.microsoft.com/office/drawing/2014/main" id="{2D02AB1C-BF54-4847-B87B-2085BB3C8ED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FA5EBD35-B073-4B2D-8BA6-BA7E3C171AF0}"/>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118511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C4D373E-7E0E-468C-BA56-5F057116822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endParaRPr lang="en-US"/>
          </a:p>
        </p:txBody>
      </p:sp>
      <p:sp>
        <p:nvSpPr>
          <p:cNvPr id="3" name="Chỗ dành sẵn cho Hình ảnh 2">
            <a:extLst>
              <a:ext uri="{FF2B5EF4-FFF2-40B4-BE49-F238E27FC236}">
                <a16:creationId xmlns:a16="http://schemas.microsoft.com/office/drawing/2014/main" id="{D7758313-C946-4C2D-B07A-41FA2CBFE3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ản 3">
            <a:extLst>
              <a:ext uri="{FF2B5EF4-FFF2-40B4-BE49-F238E27FC236}">
                <a16:creationId xmlns:a16="http://schemas.microsoft.com/office/drawing/2014/main" id="{42FED893-C02C-4333-8247-92FC21A37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Chỗ dành sẵn cho Ngày tháng 4">
            <a:extLst>
              <a:ext uri="{FF2B5EF4-FFF2-40B4-BE49-F238E27FC236}">
                <a16:creationId xmlns:a16="http://schemas.microsoft.com/office/drawing/2014/main" id="{A549D64A-A797-4B2D-9CD7-F02A53367D5F}"/>
              </a:ext>
            </a:extLst>
          </p:cNvPr>
          <p:cNvSpPr>
            <a:spLocks noGrp="1"/>
          </p:cNvSpPr>
          <p:nvPr>
            <p:ph type="dt" sz="half" idx="10"/>
          </p:nvPr>
        </p:nvSpPr>
        <p:spPr/>
        <p:txBody>
          <a:bodyPr/>
          <a:lstStyle/>
          <a:p>
            <a:fld id="{BDFBD9E2-8D81-44EB-9A90-6775C307C0FC}" type="datetimeFigureOut">
              <a:rPr lang="en-US" smtClean="0"/>
              <a:t>1/5/2018</a:t>
            </a:fld>
            <a:endParaRPr lang="en-US"/>
          </a:p>
        </p:txBody>
      </p:sp>
      <p:sp>
        <p:nvSpPr>
          <p:cNvPr id="6" name="Chỗ dành sẵn cho Chân trang 5">
            <a:extLst>
              <a:ext uri="{FF2B5EF4-FFF2-40B4-BE49-F238E27FC236}">
                <a16:creationId xmlns:a16="http://schemas.microsoft.com/office/drawing/2014/main" id="{EBC9672D-8DB0-4793-B19E-FB621E2E0652}"/>
              </a:ext>
            </a:extLst>
          </p:cNvPr>
          <p:cNvSpPr>
            <a:spLocks noGrp="1"/>
          </p:cNvSpPr>
          <p:nvPr>
            <p:ph type="ftr" sz="quarter" idx="11"/>
          </p:nvPr>
        </p:nvSpPr>
        <p:spPr/>
        <p:txBody>
          <a:bodyPr/>
          <a:lstStyle/>
          <a:p>
            <a:endParaRPr lang="en-US"/>
          </a:p>
        </p:txBody>
      </p:sp>
      <p:sp>
        <p:nvSpPr>
          <p:cNvPr id="7" name="Chỗ dành sẵn cho Số hiệu Bản chiếu 6">
            <a:extLst>
              <a:ext uri="{FF2B5EF4-FFF2-40B4-BE49-F238E27FC236}">
                <a16:creationId xmlns:a16="http://schemas.microsoft.com/office/drawing/2014/main" id="{21E2F018-D6FC-47A9-9BF7-CA14B926D5D3}"/>
              </a:ext>
            </a:extLst>
          </p:cNvPr>
          <p:cNvSpPr>
            <a:spLocks noGrp="1"/>
          </p:cNvSpPr>
          <p:nvPr>
            <p:ph type="sldNum" sz="quarter" idx="12"/>
          </p:nvPr>
        </p:nvSpPr>
        <p:spPr/>
        <p:txBody>
          <a:bodyPr/>
          <a:lstStyle/>
          <a:p>
            <a:fld id="{788DA51C-C1D8-468E-97C5-1DE9C4D4222B}" type="slidenum">
              <a:rPr lang="en-US" smtClean="0"/>
              <a:t>‹#›</a:t>
            </a:fld>
            <a:endParaRPr lang="en-US"/>
          </a:p>
        </p:txBody>
      </p:sp>
    </p:spTree>
    <p:extLst>
      <p:ext uri="{BB962C8B-B14F-4D97-AF65-F5344CB8AC3E}">
        <p14:creationId xmlns:p14="http://schemas.microsoft.com/office/powerpoint/2010/main" val="258875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24FD2792-39C1-4ABE-91A0-6BC02BD3D3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Chỗ dành sẵn cho Văn bản 2">
            <a:extLst>
              <a:ext uri="{FF2B5EF4-FFF2-40B4-BE49-F238E27FC236}">
                <a16:creationId xmlns:a16="http://schemas.microsoft.com/office/drawing/2014/main" id="{EC201DB6-4EEE-4121-A317-63621F6C35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a:extLst>
              <a:ext uri="{FF2B5EF4-FFF2-40B4-BE49-F238E27FC236}">
                <a16:creationId xmlns:a16="http://schemas.microsoft.com/office/drawing/2014/main" id="{ABCEAA72-6DAA-46B2-8B16-79A45C82E6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FBD9E2-8D81-44EB-9A90-6775C307C0FC}" type="datetimeFigureOut">
              <a:rPr lang="en-US" smtClean="0"/>
              <a:t>1/5/2018</a:t>
            </a:fld>
            <a:endParaRPr lang="en-US"/>
          </a:p>
        </p:txBody>
      </p:sp>
      <p:sp>
        <p:nvSpPr>
          <p:cNvPr id="5" name="Chỗ dành sẵn cho Chân trang 4">
            <a:extLst>
              <a:ext uri="{FF2B5EF4-FFF2-40B4-BE49-F238E27FC236}">
                <a16:creationId xmlns:a16="http://schemas.microsoft.com/office/drawing/2014/main" id="{216F1ABB-9ED4-4127-A1A7-2F241AEA50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ố hiệu Bản chiếu 5">
            <a:extLst>
              <a:ext uri="{FF2B5EF4-FFF2-40B4-BE49-F238E27FC236}">
                <a16:creationId xmlns:a16="http://schemas.microsoft.com/office/drawing/2014/main" id="{F143E21E-5A45-44A0-B624-5640F9D95E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DA51C-C1D8-468E-97C5-1DE9C4D4222B}" type="slidenum">
              <a:rPr lang="en-US" smtClean="0"/>
              <a:t>‹#›</a:t>
            </a:fld>
            <a:endParaRPr lang="en-US"/>
          </a:p>
        </p:txBody>
      </p:sp>
    </p:spTree>
    <p:extLst>
      <p:ext uri="{BB962C8B-B14F-4D97-AF65-F5344CB8AC3E}">
        <p14:creationId xmlns:p14="http://schemas.microsoft.com/office/powerpoint/2010/main" val="277844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ffinelayer/pix2pix-tensorflow"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gi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github.com/bgavra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4">
            <a:extLst>
              <a:ext uri="{FF2B5EF4-FFF2-40B4-BE49-F238E27FC236}">
                <a16:creationId xmlns:a16="http://schemas.microsoft.com/office/drawing/2014/main" id="{685130A3-419A-41D4-974C-696A6E827B16}"/>
              </a:ext>
            </a:extLst>
          </p:cNvPr>
          <p:cNvSpPr txBox="1">
            <a:spLocks noChangeArrowheads="1"/>
          </p:cNvSpPr>
          <p:nvPr/>
        </p:nvSpPr>
        <p:spPr bwMode="auto">
          <a:xfrm>
            <a:off x="1524000" y="654903"/>
            <a:ext cx="9144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1590" algn="ctr">
                <a:solidFill>
                  <a:schemeClr val="tx1"/>
                </a:solidFill>
                <a:miter lim="800000"/>
                <a:headEnd/>
                <a:tailEnd/>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b">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r>
              <a:rPr lang="vi-VN" altLang="en-US" sz="1600" dirty="0">
                <a:latin typeface="Times New Roman" panose="02020603050405020304" pitchFamily="18" charset="0"/>
                <a:cs typeface="Times New Roman" panose="02020603050405020304" pitchFamily="18" charset="0"/>
              </a:rPr>
              <a:t>HỌC VIỆN  NÔNG NGHIỆP VIỆT NAM</a:t>
            </a:r>
          </a:p>
          <a:p>
            <a:pPr algn="ctr" eaLnBrk="1" hangingPunct="1"/>
            <a:r>
              <a:rPr lang="vi-VN" altLang="en-US" sz="1600" dirty="0">
                <a:latin typeface="Times New Roman" panose="02020603050405020304" pitchFamily="18" charset="0"/>
                <a:cs typeface="Times New Roman" panose="02020603050405020304" pitchFamily="18" charset="0"/>
              </a:rPr>
              <a:t>KHOA CÔNG NGHỆ THÔNG TIN </a:t>
            </a:r>
          </a:p>
          <a:p>
            <a:pPr algn="ctr" eaLnBrk="1" hangingPunct="1"/>
            <a:r>
              <a:rPr lang="vi-VN" altLang="en-US" sz="1600" dirty="0">
                <a:latin typeface="Times New Roman" panose="02020603050405020304" pitchFamily="18" charset="0"/>
                <a:cs typeface="Times New Roman" panose="02020603050405020304" pitchFamily="18" charset="0"/>
              </a:rPr>
              <a:t>---------</a:t>
            </a:r>
            <a:r>
              <a:rPr lang="vi-VN" altLang="en-US" sz="1600" dirty="0">
                <a:latin typeface="Times New Roman" panose="02020603050405020304" pitchFamily="18" charset="0"/>
                <a:cs typeface="Times New Roman" panose="02020603050405020304" pitchFamily="18" charset="0"/>
                <a:sym typeface="Wingdings" panose="05000000000000000000" pitchFamily="2" charset="2"/>
              </a:rPr>
              <a:t></a:t>
            </a:r>
            <a:r>
              <a:rPr lang="vi-VN" altLang="en-US" sz="1600" dirty="0">
                <a:latin typeface="Times New Roman" panose="02020603050405020304" pitchFamily="18" charset="0"/>
                <a:cs typeface="Times New Roman" panose="02020603050405020304" pitchFamily="18" charset="0"/>
              </a:rPr>
              <a:t>---------</a:t>
            </a:r>
          </a:p>
        </p:txBody>
      </p:sp>
      <p:sp>
        <p:nvSpPr>
          <p:cNvPr id="16" name="Text Box 5">
            <a:extLst>
              <a:ext uri="{FF2B5EF4-FFF2-40B4-BE49-F238E27FC236}">
                <a16:creationId xmlns:a16="http://schemas.microsoft.com/office/drawing/2014/main" id="{D4B918CD-59C4-498C-97CF-96C995857C3F}"/>
              </a:ext>
            </a:extLst>
          </p:cNvPr>
          <p:cNvSpPr txBox="1">
            <a:spLocks noChangeArrowheads="1"/>
          </p:cNvSpPr>
          <p:nvPr/>
        </p:nvSpPr>
        <p:spPr bwMode="auto">
          <a:xfrm>
            <a:off x="1524000" y="2773837"/>
            <a:ext cx="9144000" cy="6413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1590" algn="ctr">
                <a:solidFill>
                  <a:schemeClr val="tx1"/>
                </a:solidFill>
                <a:miter lim="800000"/>
                <a:headEnd/>
                <a:tailEnd/>
              </a14:hiddenLine>
            </a:ext>
          </a:extLst>
        </p:spPr>
        <p:txBody>
          <a:bodyPr anchor="b">
            <a:spAutoFit/>
          </a:bodyPr>
          <a:lstStyle/>
          <a:p>
            <a:pPr algn="ctr" eaLnBrk="0" hangingPunct="0">
              <a:spcBef>
                <a:spcPct val="50000"/>
              </a:spcBef>
              <a:defRPr/>
            </a:pPr>
            <a:r>
              <a:rPr lang="en-US" sz="3600" dirty="0">
                <a:solidFill>
                  <a:srgbClr val="CC0000"/>
                </a:solidFill>
                <a:effectLst>
                  <a:outerShdw blurRad="38100" dist="38100" dir="2700000" algn="tl">
                    <a:srgbClr val="000000"/>
                  </a:outerShdw>
                </a:effectLst>
                <a:latin typeface="Times New Roman" pitchFamily="18" charset="0"/>
              </a:rPr>
              <a:t>   KHÓA LUẬN TỐT NGHIỆP</a:t>
            </a:r>
          </a:p>
        </p:txBody>
      </p:sp>
      <p:sp>
        <p:nvSpPr>
          <p:cNvPr id="17" name="Text Box 6">
            <a:extLst>
              <a:ext uri="{FF2B5EF4-FFF2-40B4-BE49-F238E27FC236}">
                <a16:creationId xmlns:a16="http://schemas.microsoft.com/office/drawing/2014/main" id="{38CDDAFA-BC54-4750-917D-75D04D32A2A3}"/>
              </a:ext>
            </a:extLst>
          </p:cNvPr>
          <p:cNvSpPr txBox="1">
            <a:spLocks noChangeArrowheads="1"/>
          </p:cNvSpPr>
          <p:nvPr/>
        </p:nvSpPr>
        <p:spPr bwMode="auto">
          <a:xfrm>
            <a:off x="1849437" y="3415187"/>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159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spcBef>
                <a:spcPct val="50000"/>
              </a:spcBef>
            </a:pPr>
            <a:r>
              <a:rPr lang="en-US" altLang="en-US" sz="2000" i="1" u="sng" dirty="0" err="1">
                <a:latin typeface="Times New Roman" panose="02020603050405020304" pitchFamily="18" charset="0"/>
              </a:rPr>
              <a:t>Đề</a:t>
            </a:r>
            <a:r>
              <a:rPr lang="en-US" altLang="en-US" sz="2000" i="1" u="sng" dirty="0">
                <a:latin typeface="Times New Roman" panose="02020603050405020304" pitchFamily="18" charset="0"/>
              </a:rPr>
              <a:t> </a:t>
            </a:r>
            <a:r>
              <a:rPr lang="en-US" altLang="en-US" sz="2000" i="1" u="sng" dirty="0" err="1">
                <a:latin typeface="Times New Roman" panose="02020603050405020304" pitchFamily="18" charset="0"/>
              </a:rPr>
              <a:t>tài</a:t>
            </a:r>
            <a:r>
              <a:rPr lang="en-US" altLang="en-US" sz="2000" i="1" u="sng" dirty="0">
                <a:latin typeface="Times New Roman" panose="02020603050405020304" pitchFamily="18" charset="0"/>
              </a:rPr>
              <a:t>:</a:t>
            </a:r>
          </a:p>
        </p:txBody>
      </p:sp>
      <p:sp>
        <p:nvSpPr>
          <p:cNvPr id="18" name="Text Box 7">
            <a:extLst>
              <a:ext uri="{FF2B5EF4-FFF2-40B4-BE49-F238E27FC236}">
                <a16:creationId xmlns:a16="http://schemas.microsoft.com/office/drawing/2014/main" id="{061A0B25-FA78-4B8F-B79A-821E0571CABB}"/>
              </a:ext>
            </a:extLst>
          </p:cNvPr>
          <p:cNvSpPr txBox="1">
            <a:spLocks noChangeArrowheads="1"/>
          </p:cNvSpPr>
          <p:nvPr/>
        </p:nvSpPr>
        <p:spPr bwMode="auto">
          <a:xfrm>
            <a:off x="1866899" y="4607420"/>
            <a:ext cx="84582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159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spcBef>
                <a:spcPct val="50000"/>
              </a:spcBef>
            </a:pPr>
            <a:r>
              <a:rPr lang="en-US" altLang="en-US" sz="2000" dirty="0">
                <a:solidFill>
                  <a:srgbClr val="1C1C1C"/>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Giảng</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viên</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hướng</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dẫn</a:t>
            </a:r>
            <a:r>
              <a:rPr lang="en-US" altLang="en-US" sz="2000" dirty="0">
                <a:solidFill>
                  <a:srgbClr val="800000"/>
                </a:solidFill>
                <a:latin typeface="Times New Roman" panose="02020603050405020304" pitchFamily="18" charset="0"/>
                <a:cs typeface="Times New Roman" panose="02020603050405020304" pitchFamily="18" charset="0"/>
              </a:rPr>
              <a:t> :</a:t>
            </a:r>
            <a:r>
              <a:rPr lang="vi-VN" altLang="en-US" sz="2000" dirty="0">
                <a:latin typeface="Times New Roman" panose="02020603050405020304" pitchFamily="18" charset="0"/>
                <a:cs typeface="Times New Roman" panose="02020603050405020304" pitchFamily="18" charset="0"/>
              </a:rPr>
              <a:t>     T</a:t>
            </a:r>
            <a:r>
              <a:rPr lang="en-US" altLang="en-US" sz="2000" dirty="0">
                <a:latin typeface="Times New Roman" panose="02020603050405020304" pitchFamily="18" charset="0"/>
                <a:cs typeface="Times New Roman" panose="02020603050405020304" pitchFamily="18" charset="0"/>
              </a:rPr>
              <a:t>H.</a:t>
            </a:r>
            <a:r>
              <a:rPr lang="vi-VN" altLang="en-US" sz="2000" dirty="0">
                <a:latin typeface="Times New Roman" panose="02020603050405020304" pitchFamily="18" charset="0"/>
                <a:cs typeface="Times New Roman" panose="02020603050405020304" pitchFamily="18" charset="0"/>
              </a:rPr>
              <a:t>S. </a:t>
            </a:r>
            <a:r>
              <a:rPr lang="en-US" altLang="en-US" sz="2000" dirty="0">
                <a:latin typeface="Times New Roman" panose="02020603050405020304" pitchFamily="18" charset="0"/>
                <a:cs typeface="Times New Roman" panose="02020603050405020304" pitchFamily="18" charset="0"/>
              </a:rPr>
              <a:t>NGUYỄN VĂN HOÀNG</a:t>
            </a:r>
            <a:endParaRPr lang="en-US" altLang="en-US" sz="2000" dirty="0">
              <a:solidFill>
                <a:srgbClr val="800000"/>
              </a:solidFill>
              <a:latin typeface="Times New Roman" panose="02020603050405020304" pitchFamily="18" charset="0"/>
              <a:cs typeface="Times New Roman" panose="02020603050405020304" pitchFamily="18" charset="0"/>
            </a:endParaRPr>
          </a:p>
          <a:p>
            <a:pPr>
              <a:spcBef>
                <a:spcPct val="50000"/>
              </a:spcBef>
            </a:pP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Sinh</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viên</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thực</a:t>
            </a: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hiện</a:t>
            </a:r>
            <a:r>
              <a:rPr lang="en-US" altLang="en-US" sz="2000" dirty="0">
                <a:solidFill>
                  <a:srgbClr val="800000"/>
                </a:solidFill>
                <a:latin typeface="Times New Roman" panose="02020603050405020304" pitchFamily="18" charset="0"/>
                <a:cs typeface="Times New Roman" panose="02020603050405020304" pitchFamily="18" charset="0"/>
              </a:rPr>
              <a:t>      :    </a:t>
            </a:r>
            <a:r>
              <a:rPr lang="en-US" altLang="en-US" sz="2000" i="1" dirty="0">
                <a:solidFill>
                  <a:srgbClr val="800000"/>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NGUYỄN PHÚ TÚ</a:t>
            </a:r>
          </a:p>
          <a:p>
            <a:pPr>
              <a:spcBef>
                <a:spcPct val="50000"/>
              </a:spcBef>
            </a:pPr>
            <a:r>
              <a:rPr lang="en-US" altLang="en-US" sz="2000" dirty="0">
                <a:solidFill>
                  <a:srgbClr val="800000"/>
                </a:solidFill>
                <a:latin typeface="Times New Roman" panose="02020603050405020304" pitchFamily="18" charset="0"/>
                <a:cs typeface="Times New Roman" panose="02020603050405020304" pitchFamily="18" charset="0"/>
              </a:rPr>
              <a:t>                       </a:t>
            </a:r>
            <a:r>
              <a:rPr lang="en-US" altLang="en-US" sz="2000" dirty="0" err="1">
                <a:solidFill>
                  <a:srgbClr val="800000"/>
                </a:solidFill>
                <a:latin typeface="Times New Roman" panose="02020603050405020304" pitchFamily="18" charset="0"/>
                <a:cs typeface="Times New Roman" panose="02020603050405020304" pitchFamily="18" charset="0"/>
              </a:rPr>
              <a:t>Lớp</a:t>
            </a:r>
            <a:r>
              <a:rPr lang="en-US" altLang="en-US" sz="2000" i="1" dirty="0">
                <a:solidFill>
                  <a:srgbClr val="800000"/>
                </a:solidFill>
                <a:latin typeface="Times New Roman" panose="02020603050405020304" pitchFamily="18" charset="0"/>
                <a:cs typeface="Times New Roman" panose="02020603050405020304" pitchFamily="18" charset="0"/>
              </a:rPr>
              <a:t>                                </a:t>
            </a:r>
            <a:r>
              <a:rPr lang="en-US" altLang="en-US" sz="2000" dirty="0">
                <a:solidFill>
                  <a:srgbClr val="800000"/>
                </a:solidFill>
                <a:latin typeface="Times New Roman" panose="02020603050405020304" pitchFamily="18" charset="0"/>
                <a:cs typeface="Times New Roman" panose="02020603050405020304" pitchFamily="18" charset="0"/>
              </a:rPr>
              <a:t>:      </a:t>
            </a:r>
            <a:r>
              <a:rPr lang="vi-VN" altLang="en-US" sz="2000" dirty="0">
                <a:latin typeface="Times New Roman" panose="02020603050405020304" pitchFamily="18" charset="0"/>
                <a:cs typeface="Times New Roman" panose="02020603050405020304" pitchFamily="18" charset="0"/>
              </a:rPr>
              <a:t>K58QLTT</a:t>
            </a:r>
            <a:endParaRPr lang="en-US" altLang="en-US" sz="2000" dirty="0">
              <a:solidFill>
                <a:srgbClr val="800000"/>
              </a:solidFill>
              <a:latin typeface="Times New Roman" panose="02020603050405020304" pitchFamily="18" charset="0"/>
              <a:cs typeface="Times New Roman" panose="02020603050405020304" pitchFamily="18" charset="0"/>
            </a:endParaRPr>
          </a:p>
        </p:txBody>
      </p:sp>
      <p:sp>
        <p:nvSpPr>
          <p:cNvPr id="19" name="Text Box 10">
            <a:extLst>
              <a:ext uri="{FF2B5EF4-FFF2-40B4-BE49-F238E27FC236}">
                <a16:creationId xmlns:a16="http://schemas.microsoft.com/office/drawing/2014/main" id="{C63F2618-821D-4E02-B686-E19F1F6059F6}"/>
              </a:ext>
            </a:extLst>
          </p:cNvPr>
          <p:cNvSpPr txBox="1">
            <a:spLocks noChangeArrowheads="1"/>
          </p:cNvSpPr>
          <p:nvPr/>
        </p:nvSpPr>
        <p:spPr bwMode="auto">
          <a:xfrm>
            <a:off x="2362199" y="3705819"/>
            <a:ext cx="7467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lnSpc>
                <a:spcPct val="150000"/>
              </a:lnSpc>
              <a:spcBef>
                <a:spcPct val="50000"/>
              </a:spcBef>
            </a:pPr>
            <a:r>
              <a:rPr lang="en-US" altLang="en-US" dirty="0">
                <a:latin typeface="Times New Roman" panose="02020603050405020304" pitchFamily="18" charset="0"/>
              </a:rPr>
              <a:t>“</a:t>
            </a:r>
            <a:r>
              <a:rPr lang="en-US" altLang="en-US" dirty="0"/>
              <a:t>GANs </a:t>
            </a:r>
            <a:r>
              <a:rPr lang="en-US" altLang="en-US" dirty="0" err="1"/>
              <a:t>và</a:t>
            </a:r>
            <a:r>
              <a:rPr lang="en-US" altLang="en-US" dirty="0"/>
              <a:t> </a:t>
            </a:r>
            <a:r>
              <a:rPr lang="en-US" altLang="en-US" dirty="0" err="1"/>
              <a:t>Ứng</a:t>
            </a:r>
            <a:r>
              <a:rPr lang="en-US" altLang="en-US" dirty="0"/>
              <a:t> </a:t>
            </a:r>
            <a:r>
              <a:rPr lang="en-US" altLang="en-US" dirty="0" err="1"/>
              <a:t>dụng</a:t>
            </a:r>
            <a:r>
              <a:rPr lang="en-US" altLang="en-US" dirty="0"/>
              <a:t>”</a:t>
            </a:r>
          </a:p>
        </p:txBody>
      </p:sp>
      <p:sp>
        <p:nvSpPr>
          <p:cNvPr id="20" name="Chỗ dành sẵn cho Số hiệu Bản chiếu 1">
            <a:extLst>
              <a:ext uri="{FF2B5EF4-FFF2-40B4-BE49-F238E27FC236}">
                <a16:creationId xmlns:a16="http://schemas.microsoft.com/office/drawing/2014/main" id="{F0320D00-7F94-463E-9142-17822037D4E9}"/>
              </a:ext>
            </a:extLst>
          </p:cNvPr>
          <p:cNvSpPr>
            <a:spLocks noGrp="1"/>
          </p:cNvSpPr>
          <p:nvPr>
            <p:ph type="sldNum" sz="quarter" idx="12"/>
          </p:nvPr>
        </p:nvSpPr>
        <p:spPr bwMode="auto">
          <a:xfrm>
            <a:off x="5383212" y="6492875"/>
            <a:ext cx="11620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anose="020B0604020202020204" pitchFamily="34" charset="0"/>
              </a:defRPr>
            </a:lvl1pPr>
            <a:lvl2pPr marL="742950" indent="-285750" eaLnBrk="0" hangingPunct="0">
              <a:defRPr sz="2400" b="1">
                <a:solidFill>
                  <a:schemeClr val="tx1"/>
                </a:solidFill>
                <a:latin typeface="Arial" panose="020B0604020202020204" pitchFamily="34" charset="0"/>
              </a:defRPr>
            </a:lvl2pPr>
            <a:lvl3pPr marL="1143000" indent="-228600" eaLnBrk="0" hangingPunct="0">
              <a:defRPr sz="2400" b="1">
                <a:solidFill>
                  <a:schemeClr val="tx1"/>
                </a:solidFill>
                <a:latin typeface="Arial" panose="020B0604020202020204" pitchFamily="34" charset="0"/>
              </a:defRPr>
            </a:lvl3pPr>
            <a:lvl4pPr marL="1600200" indent="-228600" eaLnBrk="0" hangingPunct="0">
              <a:defRPr sz="2400" b="1">
                <a:solidFill>
                  <a:schemeClr val="tx1"/>
                </a:solidFill>
                <a:latin typeface="Arial" panose="020B0604020202020204" pitchFamily="34" charset="0"/>
              </a:defRPr>
            </a:lvl4pPr>
            <a:lvl5pPr marL="2057400" indent="-228600" eaLnBrk="0" hangingPunct="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eaLnBrk="1" hangingPunct="1"/>
            <a:fld id="{34E5D45D-4100-4724-8C04-FFA7EAE04E6C}" type="slidenum">
              <a:rPr lang="en-US" altLang="en-US" sz="1000">
                <a:solidFill>
                  <a:schemeClr val="tx2"/>
                </a:solidFill>
              </a:rPr>
              <a:pPr algn="ctr" eaLnBrk="1" hangingPunct="1"/>
              <a:t>1</a:t>
            </a:fld>
            <a:endParaRPr lang="en-US" altLang="en-US" sz="1000">
              <a:solidFill>
                <a:schemeClr val="tx2"/>
              </a:solidFill>
            </a:endParaRPr>
          </a:p>
        </p:txBody>
      </p:sp>
      <p:pic>
        <p:nvPicPr>
          <p:cNvPr id="21" name="Ảnh 9" descr="Mô tả: Mô tả: C:\Users\HTC\Desktop\tải xuống.png">
            <a:extLst>
              <a:ext uri="{FF2B5EF4-FFF2-40B4-BE49-F238E27FC236}">
                <a16:creationId xmlns:a16="http://schemas.microsoft.com/office/drawing/2014/main" id="{8AA326F3-1D01-4F06-99CA-27D4CD3AD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5462" y="1588860"/>
            <a:ext cx="1061075" cy="1082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4430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3561347" y="5342018"/>
            <a:ext cx="2967790"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Z</a:t>
            </a:r>
          </a:p>
        </p:txBody>
      </p:sp>
      <p:sp>
        <p:nvSpPr>
          <p:cNvPr id="4" name="Rounded Rectangle 3"/>
          <p:cNvSpPr/>
          <p:nvPr/>
        </p:nvSpPr>
        <p:spPr>
          <a:xfrm>
            <a:off x="3561347" y="2679032"/>
            <a:ext cx="2967790" cy="1989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GENERATOR NETWORK</a:t>
            </a:r>
          </a:p>
        </p:txBody>
      </p:sp>
      <p:pic>
        <p:nvPicPr>
          <p:cNvPr id="5" name="Picture 4"/>
          <p:cNvPicPr>
            <a:picLocks noChangeAspect="1"/>
          </p:cNvPicPr>
          <p:nvPr/>
        </p:nvPicPr>
        <p:blipFill>
          <a:blip r:embed="rId3"/>
          <a:stretch>
            <a:fillRect/>
          </a:stretch>
        </p:blipFill>
        <p:spPr>
          <a:xfrm>
            <a:off x="4402642" y="783360"/>
            <a:ext cx="1285200" cy="1186800"/>
          </a:xfrm>
          <a:prstGeom prst="rect">
            <a:avLst/>
          </a:prstGeom>
        </p:spPr>
      </p:pic>
      <p:cxnSp>
        <p:nvCxnSpPr>
          <p:cNvPr id="7" name="Straight Arrow Connector 6"/>
          <p:cNvCxnSpPr>
            <a:stCxn id="3" idx="0"/>
            <a:endCxn id="4" idx="2"/>
          </p:cNvCxnSpPr>
          <p:nvPr/>
        </p:nvCxnSpPr>
        <p:spPr>
          <a:xfrm flipV="1">
            <a:off x="5045242" y="4668253"/>
            <a:ext cx="0" cy="67376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0"/>
            <a:endCxn id="5" idx="2"/>
          </p:cNvCxnSpPr>
          <p:nvPr/>
        </p:nvCxnSpPr>
        <p:spPr>
          <a:xfrm flipV="1">
            <a:off x="5045242" y="1970160"/>
            <a:ext cx="0" cy="708872"/>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 y="831486"/>
            <a:ext cx="4251156"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p>
        </p:txBody>
      </p:sp>
      <p:sp>
        <p:nvSpPr>
          <p:cNvPr id="11" name="TextBox 10"/>
          <p:cNvSpPr txBox="1"/>
          <p:nvPr/>
        </p:nvSpPr>
        <p:spPr>
          <a:xfrm>
            <a:off x="0" y="5419209"/>
            <a:ext cx="3561348" cy="83099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Z (Random noise)</a:t>
            </a:r>
          </a:p>
        </p:txBody>
      </p:sp>
      <p:pic>
        <p:nvPicPr>
          <p:cNvPr id="12" name="Picture 11"/>
          <p:cNvPicPr>
            <a:picLocks noChangeAspect="1"/>
          </p:cNvPicPr>
          <p:nvPr/>
        </p:nvPicPr>
        <p:blipFill>
          <a:blip r:embed="rId4"/>
          <a:stretch>
            <a:fillRect/>
          </a:stretch>
        </p:blipFill>
        <p:spPr>
          <a:xfrm>
            <a:off x="7510942" y="2688893"/>
            <a:ext cx="3221226" cy="3349827"/>
          </a:xfrm>
          <a:prstGeom prst="rect">
            <a:avLst/>
          </a:prstGeom>
        </p:spPr>
      </p:pic>
      <p:pic>
        <p:nvPicPr>
          <p:cNvPr id="13" name="Picture 12"/>
          <p:cNvPicPr>
            <a:picLocks noChangeAspect="1"/>
          </p:cNvPicPr>
          <p:nvPr/>
        </p:nvPicPr>
        <p:blipFill>
          <a:blip r:embed="rId3"/>
          <a:stretch>
            <a:fillRect/>
          </a:stretch>
        </p:blipFill>
        <p:spPr>
          <a:xfrm>
            <a:off x="8272025" y="1356118"/>
            <a:ext cx="1497617" cy="1382953"/>
          </a:xfrm>
          <a:prstGeom prst="rect">
            <a:avLst/>
          </a:prstGeom>
        </p:spPr>
      </p:pic>
      <p:sp>
        <p:nvSpPr>
          <p:cNvPr id="14" name="TextBox 13"/>
          <p:cNvSpPr txBox="1"/>
          <p:nvPr/>
        </p:nvSpPr>
        <p:spPr>
          <a:xfrm>
            <a:off x="-12700" y="2263731"/>
            <a:ext cx="12192000" cy="2123658"/>
          </a:xfrm>
          <a:prstGeom prst="rect">
            <a:avLst/>
          </a:prstGeom>
          <a:solidFill>
            <a:schemeClr val="accent1">
              <a:lumMod val="50000"/>
              <a:alpha val="71000"/>
            </a:schemeClr>
          </a:solidFill>
        </p:spPr>
        <p:txBody>
          <a:bodyPr wrap="square" rtlCol="0">
            <a:spAutoFit/>
          </a:bodyPr>
          <a:lstStyle/>
          <a:p>
            <a:pPr algn="ctr"/>
            <a:r>
              <a:rPr lang="en-US" sz="6600" b="1" dirty="0" err="1">
                <a:solidFill>
                  <a:srgbClr val="FFFF00"/>
                </a:solidFill>
                <a:latin typeface="Times New Roman" panose="02020603050405020304" pitchFamily="18" charset="0"/>
                <a:cs typeface="Times New Roman" panose="02020603050405020304" pitchFamily="18" charset="0"/>
              </a:rPr>
              <a:t>Làm</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thế</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nào</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để</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đào</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tạo</a:t>
            </a:r>
            <a:endParaRPr lang="en-US" sz="6600" b="1" dirty="0">
              <a:solidFill>
                <a:srgbClr val="FFFF00"/>
              </a:solidFill>
              <a:latin typeface="Times New Roman" panose="02020603050405020304" pitchFamily="18" charset="0"/>
              <a:cs typeface="Times New Roman" panose="02020603050405020304" pitchFamily="18" charset="0"/>
            </a:endParaRPr>
          </a:p>
          <a:p>
            <a:pPr algn="ct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Mạng</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sinh</a:t>
            </a:r>
            <a:r>
              <a:rPr lang="en-US" sz="6600" b="1" dirty="0">
                <a:solidFill>
                  <a:srgbClr val="FFFF00"/>
                </a:solidFill>
                <a:latin typeface="Times New Roman" panose="02020603050405020304" pitchFamily="18" charset="0"/>
                <a:cs typeface="Times New Roman" panose="02020603050405020304" pitchFamily="18" charset="0"/>
              </a:rPr>
              <a:t>(Generator network)</a:t>
            </a:r>
          </a:p>
        </p:txBody>
      </p:sp>
    </p:spTree>
    <p:extLst>
      <p:ext uri="{BB962C8B-B14F-4D97-AF65-F5344CB8AC3E}">
        <p14:creationId xmlns:p14="http://schemas.microsoft.com/office/powerpoint/2010/main" val="7342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01" y="853991"/>
            <a:ext cx="9554578" cy="5329331"/>
          </a:xfrm>
          <a:prstGeom prst="rect">
            <a:avLst/>
          </a:prstGeom>
        </p:spPr>
      </p:pic>
      <p:sp>
        <p:nvSpPr>
          <p:cNvPr id="5" name="TextBox 4"/>
          <p:cNvSpPr txBox="1"/>
          <p:nvPr/>
        </p:nvSpPr>
        <p:spPr>
          <a:xfrm>
            <a:off x="-12700" y="4044404"/>
            <a:ext cx="12192000" cy="2123658"/>
          </a:xfrm>
          <a:prstGeom prst="rect">
            <a:avLst/>
          </a:prstGeom>
          <a:solidFill>
            <a:schemeClr val="accent1">
              <a:lumMod val="50000"/>
              <a:alpha val="71000"/>
            </a:schemeClr>
          </a:solidFill>
        </p:spPr>
        <p:txBody>
          <a:bodyPr wrap="square" rtlCol="0">
            <a:spAutoFit/>
          </a:bodyPr>
          <a:lstStyle/>
          <a:p>
            <a:pPr algn="ctr"/>
            <a:r>
              <a:rPr lang="en-US" sz="6600" b="1" dirty="0">
                <a:solidFill>
                  <a:srgbClr val="FFFF00"/>
                </a:solidFill>
                <a:latin typeface="Times New Roman" panose="02020603050405020304" pitchFamily="18" charset="0"/>
                <a:cs typeface="Times New Roman" panose="02020603050405020304" pitchFamily="18" charset="0"/>
              </a:rPr>
              <a:t>Discriminator </a:t>
            </a:r>
            <a:r>
              <a:rPr lang="en-US" sz="6600" b="1" dirty="0" err="1">
                <a:solidFill>
                  <a:srgbClr val="FFFF00"/>
                </a:solidFill>
                <a:latin typeface="Times New Roman" panose="02020603050405020304" pitchFamily="18" charset="0"/>
                <a:cs typeface="Times New Roman" panose="02020603050405020304" pitchFamily="18" charset="0"/>
              </a:rPr>
              <a:t>giúp</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đào</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tạo</a:t>
            </a:r>
            <a:r>
              <a:rPr lang="en-US" sz="6600" b="1" dirty="0">
                <a:solidFill>
                  <a:srgbClr val="FFFF00"/>
                </a:solidFill>
                <a:latin typeface="Times New Roman" panose="02020603050405020304" pitchFamily="18" charset="0"/>
                <a:cs typeface="Times New Roman" panose="02020603050405020304" pitchFamily="18" charset="0"/>
              </a:rPr>
              <a:t> Generator</a:t>
            </a:r>
          </a:p>
        </p:txBody>
      </p:sp>
    </p:spTree>
    <p:extLst>
      <p:ext uri="{BB962C8B-B14F-4D97-AF65-F5344CB8AC3E}">
        <p14:creationId xmlns:p14="http://schemas.microsoft.com/office/powerpoint/2010/main" val="4179543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7932820" y="1173189"/>
            <a:ext cx="3391328" cy="3495064"/>
          </a:xfrm>
          <a:prstGeom prst="rect">
            <a:avLst/>
          </a:prstGeom>
        </p:spPr>
      </p:pic>
      <p:sp>
        <p:nvSpPr>
          <p:cNvPr id="4" name="Rectangle 3"/>
          <p:cNvSpPr/>
          <p:nvPr/>
        </p:nvSpPr>
        <p:spPr>
          <a:xfrm>
            <a:off x="3561347" y="5342018"/>
            <a:ext cx="2967790"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x</a:t>
            </a:r>
          </a:p>
        </p:txBody>
      </p:sp>
      <p:sp>
        <p:nvSpPr>
          <p:cNvPr id="5" name="Rounded Rectangle 4"/>
          <p:cNvSpPr/>
          <p:nvPr/>
        </p:nvSpPr>
        <p:spPr>
          <a:xfrm>
            <a:off x="3561347" y="2679032"/>
            <a:ext cx="2967790" cy="1989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DISCRIMINATOR NETWORK</a:t>
            </a:r>
          </a:p>
        </p:txBody>
      </p:sp>
      <p:cxnSp>
        <p:nvCxnSpPr>
          <p:cNvPr id="6" name="Straight Arrow Connector 5"/>
          <p:cNvCxnSpPr>
            <a:stCxn id="4" idx="0"/>
            <a:endCxn id="5" idx="2"/>
          </p:cNvCxnSpPr>
          <p:nvPr/>
        </p:nvCxnSpPr>
        <p:spPr>
          <a:xfrm flipV="1">
            <a:off x="5045242" y="4668253"/>
            <a:ext cx="0" cy="67376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0"/>
          </p:cNvCxnSpPr>
          <p:nvPr/>
        </p:nvCxnSpPr>
        <p:spPr>
          <a:xfrm flipV="1">
            <a:off x="5045242" y="1970160"/>
            <a:ext cx="0" cy="708872"/>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596063" y="1075499"/>
            <a:ext cx="898358" cy="898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155345"/>
            <a:ext cx="3192380" cy="1200329"/>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Tức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thật</a:t>
            </a:r>
            <a:endParaRPr lang="en-US" sz="2400" dirty="0">
              <a:latin typeface="Times New Roman" panose="02020603050405020304" pitchFamily="18" charset="0"/>
              <a:cs typeface="Times New Roman" panose="02020603050405020304" pitchFamily="18" charset="0"/>
            </a:endParaRPr>
          </a:p>
        </p:txBody>
      </p:sp>
      <p:sp>
        <p:nvSpPr>
          <p:cNvPr id="12" name="Rectangle 11"/>
          <p:cNvSpPr/>
          <p:nvPr/>
        </p:nvSpPr>
        <p:spPr>
          <a:xfrm>
            <a:off x="-40104" y="5342018"/>
            <a:ext cx="3601452" cy="830997"/>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endParaRPr lang="en-US" sz="24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983" y="4668253"/>
            <a:ext cx="1636582" cy="1636582"/>
          </a:xfrm>
          <a:prstGeom prst="rect">
            <a:avLst/>
          </a:prstGeom>
        </p:spPr>
      </p:pic>
    </p:spTree>
    <p:extLst>
      <p:ext uri="{BB962C8B-B14F-4D97-AF65-F5344CB8AC3E}">
        <p14:creationId xmlns:p14="http://schemas.microsoft.com/office/powerpoint/2010/main" val="3275169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39491"/>
          <a:stretch/>
        </p:blipFill>
        <p:spPr>
          <a:xfrm>
            <a:off x="1618248" y="1069288"/>
            <a:ext cx="4413584" cy="3502712"/>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6251004" y="2117463"/>
            <a:ext cx="4951801" cy="4195200"/>
          </a:xfrm>
          <a:prstGeom prst="rect">
            <a:avLst/>
          </a:prstGeom>
        </p:spPr>
      </p:pic>
      <p:sp>
        <p:nvSpPr>
          <p:cNvPr id="5" name="TextBox 4"/>
          <p:cNvSpPr txBox="1"/>
          <p:nvPr/>
        </p:nvSpPr>
        <p:spPr>
          <a:xfrm>
            <a:off x="381000" y="6515100"/>
            <a:ext cx="11811000"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Ian </a:t>
            </a:r>
            <a:r>
              <a:rPr lang="en-US" dirty="0" err="1">
                <a:solidFill>
                  <a:schemeClr val="bg2">
                    <a:lumMod val="75000"/>
                  </a:schemeClr>
                </a:solidFill>
              </a:rPr>
              <a:t>Goodfellow</a:t>
            </a:r>
            <a:r>
              <a:rPr lang="vi-VN" dirty="0">
                <a:solidFill>
                  <a:schemeClr val="bg2">
                    <a:lumMod val="75000"/>
                  </a:schemeClr>
                </a:solidFill>
              </a:rPr>
              <a:t> </a:t>
            </a:r>
            <a:endParaRPr lang="en-US" dirty="0">
              <a:solidFill>
                <a:schemeClr val="bg2">
                  <a:lumMod val="75000"/>
                </a:schemeClr>
              </a:solidFill>
            </a:endParaRPr>
          </a:p>
        </p:txBody>
      </p:sp>
      <p:sp>
        <p:nvSpPr>
          <p:cNvPr id="9" name="TextBox 3">
            <a:extLst>
              <a:ext uri="{FF2B5EF4-FFF2-40B4-BE49-F238E27FC236}">
                <a16:creationId xmlns:a16="http://schemas.microsoft.com/office/drawing/2014/main" id="{6855C4A5-25E8-49B5-9ECD-9876C7911F65}"/>
              </a:ext>
            </a:extLst>
          </p:cNvPr>
          <p:cNvSpPr txBox="1"/>
          <p:nvPr/>
        </p:nvSpPr>
        <p:spPr>
          <a:xfrm>
            <a:off x="0" y="2531829"/>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a:p>
            <a:pPr algn="ctr"/>
            <a:r>
              <a:rPr lang="en-US" sz="6600" b="1" kern="1600" dirty="0" err="1">
                <a:solidFill>
                  <a:srgbClr val="FFFF00"/>
                </a:solidFill>
                <a:latin typeface="Times New Roman" panose="02020603050405020304" pitchFamily="18" charset="0"/>
                <a:cs typeface="Times New Roman" panose="02020603050405020304" pitchFamily="18" charset="0"/>
              </a:rPr>
              <a:t>Làm</a:t>
            </a:r>
            <a:r>
              <a:rPr lang="en-US" sz="6600" b="1" kern="1600" dirty="0">
                <a:solidFill>
                  <a:srgbClr val="FFFF00"/>
                </a:solidFill>
                <a:latin typeface="Times New Roman" panose="02020603050405020304" pitchFamily="18" charset="0"/>
                <a:cs typeface="Times New Roman" panose="02020603050405020304" pitchFamily="18" charset="0"/>
              </a:rPr>
              <a:t> </a:t>
            </a:r>
            <a:r>
              <a:rPr lang="en-US" sz="6600" b="1" kern="1600" dirty="0" err="1">
                <a:solidFill>
                  <a:srgbClr val="FFFF00"/>
                </a:solidFill>
                <a:latin typeface="Times New Roman" panose="02020603050405020304" pitchFamily="18" charset="0"/>
                <a:cs typeface="Times New Roman" panose="02020603050405020304" pitchFamily="18" charset="0"/>
              </a:rPr>
              <a:t>sao</a:t>
            </a:r>
            <a:r>
              <a:rPr lang="en-US" sz="6600" b="1" kern="1600" dirty="0">
                <a:solidFill>
                  <a:srgbClr val="FFFF00"/>
                </a:solidFill>
                <a:latin typeface="Times New Roman" panose="02020603050405020304" pitchFamily="18" charset="0"/>
                <a:cs typeface="Times New Roman" panose="02020603050405020304" pitchFamily="18" charset="0"/>
              </a:rPr>
              <a:t> </a:t>
            </a:r>
            <a:r>
              <a:rPr lang="en-US" sz="6600" b="1" kern="1600" dirty="0" err="1">
                <a:solidFill>
                  <a:srgbClr val="FFFF00"/>
                </a:solidFill>
                <a:latin typeface="Times New Roman" panose="02020603050405020304" pitchFamily="18" charset="0"/>
                <a:cs typeface="Times New Roman" panose="02020603050405020304" pitchFamily="18" charset="0"/>
              </a:rPr>
              <a:t>để</a:t>
            </a:r>
            <a:r>
              <a:rPr lang="en-US" sz="6600" b="1" kern="1600" dirty="0">
                <a:solidFill>
                  <a:srgbClr val="FFFF00"/>
                </a:solidFill>
                <a:latin typeface="Times New Roman" panose="02020603050405020304" pitchFamily="18" charset="0"/>
                <a:cs typeface="Times New Roman" panose="02020603050405020304" pitchFamily="18" charset="0"/>
              </a:rPr>
              <a:t> </a:t>
            </a:r>
            <a:r>
              <a:rPr lang="en-US" sz="6600" b="1" kern="1600" dirty="0" err="1">
                <a:solidFill>
                  <a:srgbClr val="FFFF00"/>
                </a:solidFill>
                <a:latin typeface="Times New Roman" panose="02020603050405020304" pitchFamily="18" charset="0"/>
                <a:cs typeface="Times New Roman" panose="02020603050405020304" pitchFamily="18" charset="0"/>
              </a:rPr>
              <a:t>đào</a:t>
            </a:r>
            <a:r>
              <a:rPr lang="en-US" sz="6600" b="1" kern="1600" dirty="0">
                <a:solidFill>
                  <a:srgbClr val="FFFF00"/>
                </a:solidFill>
                <a:latin typeface="Times New Roman" panose="02020603050405020304" pitchFamily="18" charset="0"/>
                <a:cs typeface="Times New Roman" panose="02020603050405020304" pitchFamily="18" charset="0"/>
              </a:rPr>
              <a:t> </a:t>
            </a:r>
            <a:r>
              <a:rPr lang="en-US" sz="6600" b="1" kern="1600" dirty="0" err="1">
                <a:solidFill>
                  <a:srgbClr val="FFFF00"/>
                </a:solidFill>
                <a:latin typeface="Times New Roman" panose="02020603050405020304" pitchFamily="18" charset="0"/>
                <a:cs typeface="Times New Roman" panose="02020603050405020304" pitchFamily="18" charset="0"/>
              </a:rPr>
              <a:t>tạo</a:t>
            </a:r>
            <a:r>
              <a:rPr lang="en-US" sz="6600" b="1" kern="1600" dirty="0">
                <a:solidFill>
                  <a:srgbClr val="FFFF00"/>
                </a:solidFill>
                <a:latin typeface="Times New Roman" panose="02020603050405020304" pitchFamily="18" charset="0"/>
                <a:cs typeface="Times New Roman" panose="02020603050405020304" pitchFamily="18" charset="0"/>
              </a:rPr>
              <a:t> GANs</a:t>
            </a:r>
            <a:r>
              <a:rPr lang="vi-VN" sz="6600" b="1" dirty="0">
                <a:solidFill>
                  <a:srgbClr val="FFFF00"/>
                </a:solidFill>
                <a:latin typeface="Times New Roman" panose="02020603050405020304" pitchFamily="18" charset="0"/>
                <a:cs typeface="Times New Roman" panose="02020603050405020304" pitchFamily="18" charset="0"/>
              </a:rPr>
              <a:t>?</a:t>
            </a:r>
            <a:endParaRPr lang="en-US" sz="6600" b="1" dirty="0">
              <a:solidFill>
                <a:srgbClr val="FFFF00"/>
              </a:solidFill>
              <a:latin typeface="Times New Roman" panose="02020603050405020304" pitchFamily="18" charset="0"/>
              <a:cs typeface="Times New Roman" panose="02020603050405020304" pitchFamily="18" charset="0"/>
            </a:endParaRPr>
          </a:p>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408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txBox="1">
            <a:spLocks/>
          </p:cNvSpPr>
          <p:nvPr/>
        </p:nvSpPr>
        <p:spPr>
          <a:xfrm>
            <a:off x="530225" y="800671"/>
            <a:ext cx="11382375" cy="2051050"/>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000" dirty="0">
                <a:gradFill>
                  <a:gsLst>
                    <a:gs pos="0">
                      <a:schemeClr val="tx1"/>
                    </a:gs>
                    <a:gs pos="86000">
                      <a:schemeClr val="tx1"/>
                    </a:gs>
                  </a:gsLst>
                  <a:lin ang="5400000" scaled="0"/>
                </a:gradFill>
                <a:latin typeface="+mj-lt"/>
                <a:cs typeface="Segoe UI" panose="020B0502040204020203" pitchFamily="34" charset="0"/>
              </a:rPr>
              <a:t> </a:t>
            </a:r>
            <a:r>
              <a:rPr lang="en-US" sz="30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Đào</a:t>
            </a:r>
            <a:r>
              <a:rPr lang="en-US" sz="30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0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tạo</a:t>
            </a:r>
            <a:r>
              <a:rPr lang="en-US" sz="30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0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đối</a:t>
            </a:r>
            <a:r>
              <a:rPr lang="en-US" sz="30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0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kháng</a:t>
            </a:r>
            <a:endParaRPr lang="en-US" sz="3000" b="1"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a:t>
            </a:r>
            <a:r>
              <a:rPr lang="vi-VN" sz="2400" dirty="0">
                <a:latin typeface="Times New Roman" panose="02020603050405020304" pitchFamily="18" charset="0"/>
                <a:cs typeface="Times New Roman" panose="02020603050405020304" pitchFamily="18" charset="0"/>
              </a:rPr>
              <a:t>ơ</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2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chơi</a:t>
            </a:r>
            <a:endParaRPr lang="en-US" sz="2400" b="1" dirty="0">
              <a:latin typeface="Times New Roman" panose="02020603050405020304" pitchFamily="18" charset="0"/>
              <a:cs typeface="Times New Roman" panose="02020603050405020304" pitchFamily="18"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Discriminator D</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Generator G</a:t>
            </a:r>
          </a:p>
        </p:txBody>
      </p:sp>
      <p:sp>
        <p:nvSpPr>
          <p:cNvPr id="4" name="Content Placeholder 2"/>
          <p:cNvSpPr txBox="1">
            <a:spLocks/>
          </p:cNvSpPr>
          <p:nvPr/>
        </p:nvSpPr>
        <p:spPr>
          <a:xfrm>
            <a:off x="682624" y="4983412"/>
            <a:ext cx="11382375" cy="1160713"/>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mj-lt"/>
                <a:cs typeface="Segoe UI" panose="020B0502040204020203" pitchFamily="34" charset="0"/>
              </a:rPr>
              <a:t> </a:t>
            </a:r>
            <a:r>
              <a:rPr lang="en-US" sz="3200" b="1" dirty="0">
                <a:solidFill>
                  <a:schemeClr val="accent1">
                    <a:lumMod val="75000"/>
                  </a:schemeClr>
                </a:solidFill>
                <a:latin typeface="+mj-lt"/>
                <a:cs typeface="Segoe UI" panose="020B0502040204020203" pitchFamily="34" charset="0"/>
              </a:rPr>
              <a:t>Generator G</a:t>
            </a:r>
            <a:r>
              <a:rPr lang="en-US" sz="3200" dirty="0">
                <a:gradFill>
                  <a:gsLst>
                    <a:gs pos="0">
                      <a:schemeClr val="tx1"/>
                    </a:gs>
                    <a:gs pos="86000">
                      <a:schemeClr val="tx1"/>
                    </a:gs>
                  </a:gsLst>
                  <a:lin ang="5400000" scaled="0"/>
                </a:gradFill>
                <a:latin typeface="+mj-lt"/>
                <a:cs typeface="Segoe UI" panose="020B0502040204020203" pitchFamily="34"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cố</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gắng</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đánh</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lừa</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D</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bằng</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cách</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cố</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gắng</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sinh</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ra</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các</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mẫu</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khó</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để</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D</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có</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thể</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phân</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biệt</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là</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thật</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hay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giả</a:t>
            </a:r>
            <a:endParaRPr lang="en-US" sz="3200" b="1"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endParaRPr>
          </a:p>
        </p:txBody>
      </p:sp>
      <p:sp>
        <p:nvSpPr>
          <p:cNvPr id="5" name="Content Placeholder 2"/>
          <p:cNvSpPr txBox="1">
            <a:spLocks/>
          </p:cNvSpPr>
          <p:nvPr/>
        </p:nvSpPr>
        <p:spPr>
          <a:xfrm>
            <a:off x="682625" y="3004121"/>
            <a:ext cx="11382375" cy="2051050"/>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b="1" dirty="0">
                <a:solidFill>
                  <a:schemeClr val="accent1">
                    <a:lumMod val="75000"/>
                  </a:schemeClr>
                </a:solidFill>
                <a:latin typeface="Times New Roman" panose="02020603050405020304" pitchFamily="18" charset="0"/>
                <a:cs typeface="Times New Roman" panose="02020603050405020304" pitchFamily="18" charset="0"/>
              </a:rPr>
              <a:t>Discriminator D</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cố</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gắng</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phân</a:t>
            </a:r>
            <a:r>
              <a:rPr lang="en-US" sz="3200"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sz="3200"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biệt</a:t>
            </a:r>
            <a:endParaRPr lang="en-US" sz="3200" b="1"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thật</a:t>
            </a:r>
            <a:endParaRPr lang="en-US" sz="2400" b="1" dirty="0">
              <a:latin typeface="Times New Roman" panose="02020603050405020304" pitchFamily="18" charset="0"/>
              <a:cs typeface="Times New Roman" panose="02020603050405020304" pitchFamily="18"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a:latin typeface="Times New Roman" panose="02020603050405020304" pitchFamily="18" charset="0"/>
                <a:cs typeface="Times New Roman" panose="02020603050405020304" pitchFamily="18" charset="0"/>
              </a:rPr>
              <a:t>Hay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mẫu</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b="1" dirty="0">
                <a:solidFill>
                  <a:schemeClr val="accent1">
                    <a:lumMod val="75000"/>
                  </a:schemeClr>
                </a:solidFill>
                <a:latin typeface="Times New Roman" panose="02020603050405020304" pitchFamily="18" charset="0"/>
                <a:cs typeface="Times New Roman" panose="02020603050405020304" pitchFamily="18" charset="0"/>
              </a:rPr>
              <a:t>Generator G</a:t>
            </a:r>
          </a:p>
        </p:txBody>
      </p:sp>
    </p:spTree>
    <p:extLst>
      <p:ext uri="{BB962C8B-B14F-4D97-AF65-F5344CB8AC3E}">
        <p14:creationId xmlns:p14="http://schemas.microsoft.com/office/powerpoint/2010/main" val="3656660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chính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Gans</a:t>
            </a:r>
            <a:endParaRPr lang="en-US" sz="4000" dirty="0">
              <a:latin typeface="Times New Roman" panose="02020603050405020304" pitchFamily="18" charset="0"/>
              <a:cs typeface="Times New Roman" panose="02020603050405020304" pitchFamily="18" charset="0"/>
            </a:endParaRPr>
          </a:p>
        </p:txBody>
      </p:sp>
      <p:sp>
        <p:nvSpPr>
          <p:cNvPr id="3" name="Can 2"/>
          <p:cNvSpPr/>
          <p:nvPr/>
        </p:nvSpPr>
        <p:spPr>
          <a:xfrm>
            <a:off x="368969" y="962529"/>
            <a:ext cx="1748589" cy="152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4" name="Rectangle 3"/>
          <p:cNvSpPr/>
          <p:nvPr/>
        </p:nvSpPr>
        <p:spPr>
          <a:xfrm>
            <a:off x="529390" y="3898235"/>
            <a:ext cx="1427747" cy="1187115"/>
          </a:xfrm>
          <a:prstGeom prst="rect">
            <a:avLst/>
          </a:prstGeom>
          <a:pattFill prst="smConfetti">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Noise</a:t>
            </a:r>
          </a:p>
        </p:txBody>
      </p:sp>
      <p:sp>
        <p:nvSpPr>
          <p:cNvPr id="5" name="Rectangle 4"/>
          <p:cNvSpPr/>
          <p:nvPr/>
        </p:nvSpPr>
        <p:spPr>
          <a:xfrm>
            <a:off x="2727158" y="3898235"/>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GENERATOR</a:t>
            </a:r>
          </a:p>
        </p:txBody>
      </p:sp>
      <p:cxnSp>
        <p:nvCxnSpPr>
          <p:cNvPr id="7" name="Straight Arrow Connector 6"/>
          <p:cNvCxnSpPr>
            <a:stCxn id="4" idx="3"/>
            <a:endCxn id="5" idx="1"/>
          </p:cNvCxnSpPr>
          <p:nvPr/>
        </p:nvCxnSpPr>
        <p:spPr>
          <a:xfrm>
            <a:off x="1957137" y="4491793"/>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53263" y="3898235"/>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sp>
        <p:nvSpPr>
          <p:cNvPr id="9" name="Rectangle 8"/>
          <p:cNvSpPr/>
          <p:nvPr/>
        </p:nvSpPr>
        <p:spPr>
          <a:xfrm>
            <a:off x="5053263" y="1130971"/>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11" name="Straight Arrow Connector 10"/>
          <p:cNvCxnSpPr>
            <a:stCxn id="3" idx="4"/>
            <a:endCxn id="9" idx="1"/>
          </p:cNvCxnSpPr>
          <p:nvPr/>
        </p:nvCxnSpPr>
        <p:spPr>
          <a:xfrm>
            <a:off x="2117558" y="1724529"/>
            <a:ext cx="29357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8" idx="1"/>
          </p:cNvCxnSpPr>
          <p:nvPr/>
        </p:nvCxnSpPr>
        <p:spPr>
          <a:xfrm>
            <a:off x="4283242" y="4491793"/>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47285" y="2318086"/>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6" name="Straight Arrow Connector 15"/>
          <p:cNvCxnSpPr>
            <a:stCxn id="9" idx="3"/>
            <a:endCxn id="14" idx="1"/>
          </p:cNvCxnSpPr>
          <p:nvPr/>
        </p:nvCxnSpPr>
        <p:spPr>
          <a:xfrm>
            <a:off x="6545178" y="1724529"/>
            <a:ext cx="802107" cy="11991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4" idx="1"/>
          </p:cNvCxnSpPr>
          <p:nvPr/>
        </p:nvCxnSpPr>
        <p:spPr>
          <a:xfrm flipV="1">
            <a:off x="6545178" y="2923676"/>
            <a:ext cx="802107" cy="15681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0026316" y="2005267"/>
            <a:ext cx="513347" cy="184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066421" y="2053392"/>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6421" y="3360824"/>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9336506" y="2923676"/>
            <a:ext cx="7138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46107" y="1659998"/>
            <a:ext cx="1199146" cy="369332"/>
          </a:xfrm>
          <a:prstGeom prst="rect">
            <a:avLst/>
          </a:prstGeom>
          <a:noFill/>
        </p:spPr>
        <p:txBody>
          <a:bodyPr wrap="square" rtlCol="0">
            <a:spAutoFit/>
          </a:bodyPr>
          <a:lstStyle/>
          <a:p>
            <a:r>
              <a:rPr lang="vi-VN" dirty="0"/>
              <a:t>Real</a:t>
            </a:r>
            <a:endParaRPr lang="en-US" dirty="0"/>
          </a:p>
        </p:txBody>
      </p:sp>
      <p:sp>
        <p:nvSpPr>
          <p:cNvPr id="25" name="TextBox 24"/>
          <p:cNvSpPr txBox="1"/>
          <p:nvPr/>
        </p:nvSpPr>
        <p:spPr>
          <a:xfrm>
            <a:off x="10010275" y="3880004"/>
            <a:ext cx="1199146" cy="369332"/>
          </a:xfrm>
          <a:prstGeom prst="rect">
            <a:avLst/>
          </a:prstGeom>
          <a:noFill/>
        </p:spPr>
        <p:txBody>
          <a:bodyPr wrap="square" rtlCol="0">
            <a:spAutoFit/>
          </a:bodyPr>
          <a:lstStyle/>
          <a:p>
            <a:r>
              <a:rPr lang="en-US" dirty="0"/>
              <a:t>Fake</a:t>
            </a:r>
          </a:p>
        </p:txBody>
      </p:sp>
      <p:sp>
        <p:nvSpPr>
          <p:cNvPr id="26" name="Rectangle 25"/>
          <p:cNvSpPr/>
          <p:nvPr/>
        </p:nvSpPr>
        <p:spPr>
          <a:xfrm>
            <a:off x="11161297" y="2466477"/>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30" name="Straight Arrow Connector 29"/>
          <p:cNvCxnSpPr>
            <a:stCxn id="19" idx="3"/>
            <a:endCxn id="26" idx="1"/>
          </p:cNvCxnSpPr>
          <p:nvPr/>
        </p:nvCxnSpPr>
        <p:spPr>
          <a:xfrm>
            <a:off x="10539663" y="2927688"/>
            <a:ext cx="62163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1050759" y="5590676"/>
                <a:ext cx="10770705" cy="945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lim>
                          </m:limLow>
                        </m:fName>
                        <m:e>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max</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lim>
                              </m:limLow>
                            </m:fName>
                            <m:e>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𝑑𝑎𝑡𝑎</m:t>
                                      </m:r>
                                    </m:sub>
                                  </m:sSub>
                                </m:sub>
                              </m:sSub>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func>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𝐺</m:t>
                                          </m:r>
                                        </m:e>
                                        <m:sub>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𝑧</m:t>
                                          </m:r>
                                        </m:e>
                                      </m:d>
                                    </m:e>
                                  </m:d>
                                  <m:r>
                                    <a:rPr lang="en-US" sz="3200" b="0" i="1" smtClean="0">
                                      <a:latin typeface="Cambria Math" panose="02040503050406030204" pitchFamily="18" charset="0"/>
                                    </a:rPr>
                                    <m:t>)</m:t>
                                  </m:r>
                                </m:e>
                              </m:func>
                              <m:r>
                                <a:rPr lang="en-US" sz="3200" b="0" i="1" smtClean="0">
                                  <a:latin typeface="Cambria Math" panose="02040503050406030204" pitchFamily="18" charset="0"/>
                                </a:rPr>
                                <m:t>]</m:t>
                              </m:r>
                            </m:e>
                          </m:func>
                        </m:e>
                      </m:func>
                    </m:oMath>
                  </m:oMathPara>
                </a14:m>
                <a:endParaRPr lang="en-US" sz="3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1050759" y="5590676"/>
                <a:ext cx="10770705" cy="94525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04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latin typeface="Segoe UI" panose="020B0502040204020203" pitchFamily="34" charset="0"/>
                <a:cs typeface="Segoe UI" panose="020B0502040204020203" pitchFamily="34" charset="0"/>
              </a:rPr>
              <a:t>Ý </a:t>
            </a:r>
            <a:r>
              <a:rPr lang="en-US" sz="4000" dirty="0" err="1">
                <a:latin typeface="Times New Roman" panose="02020603050405020304" pitchFamily="18" charset="0"/>
                <a:cs typeface="Times New Roman" panose="02020603050405020304" pitchFamily="18" charset="0"/>
              </a:rPr>
              <a:t>tưởng</a:t>
            </a:r>
            <a:r>
              <a:rPr lang="en-US" sz="4000" dirty="0">
                <a:latin typeface="Segoe UI" panose="020B0502040204020203" pitchFamily="34" charset="0"/>
                <a:cs typeface="Segoe UI" panose="020B0502040204020203" pitchFamily="34" charset="0"/>
              </a:rPr>
              <a:t> </a:t>
            </a:r>
            <a:r>
              <a:rPr lang="en-US" sz="4000" dirty="0" err="1">
                <a:latin typeface="Segoe UI" panose="020B0502040204020203" pitchFamily="34" charset="0"/>
                <a:cs typeface="Segoe UI" panose="020B0502040204020203" pitchFamily="34" charset="0"/>
              </a:rPr>
              <a:t>chính</a:t>
            </a:r>
            <a:r>
              <a:rPr lang="en-US" sz="4000" dirty="0">
                <a:latin typeface="Segoe UI" panose="020B0502040204020203" pitchFamily="34" charset="0"/>
                <a:cs typeface="Segoe UI" panose="020B0502040204020203" pitchFamily="34" charset="0"/>
              </a:rPr>
              <a:t> </a:t>
            </a:r>
            <a:r>
              <a:rPr lang="en-US" sz="4000" dirty="0" err="1">
                <a:latin typeface="Segoe UI" panose="020B0502040204020203" pitchFamily="34" charset="0"/>
                <a:cs typeface="Segoe UI" panose="020B0502040204020203" pitchFamily="34" charset="0"/>
              </a:rPr>
              <a:t>của</a:t>
            </a:r>
            <a:r>
              <a:rPr lang="en-US" sz="4000" dirty="0">
                <a:latin typeface="Segoe UI" panose="020B0502040204020203" pitchFamily="34" charset="0"/>
                <a:cs typeface="Segoe UI" panose="020B0502040204020203" pitchFamily="34" charset="0"/>
              </a:rPr>
              <a:t> GAN’s</a:t>
            </a:r>
          </a:p>
        </p:txBody>
      </p:sp>
      <p:sp>
        <p:nvSpPr>
          <p:cNvPr id="3" name="TextBox 2"/>
          <p:cNvSpPr txBox="1"/>
          <p:nvPr/>
        </p:nvSpPr>
        <p:spPr>
          <a:xfrm>
            <a:off x="279400" y="702995"/>
            <a:ext cx="6176211" cy="646331"/>
          </a:xfrm>
          <a:prstGeom prst="rect">
            <a:avLst/>
          </a:prstGeom>
          <a:noFill/>
        </p:spPr>
        <p:txBody>
          <a:bodyPr wrap="square" rtlCol="0">
            <a:spAutoFit/>
          </a:bodyPr>
          <a:lstStyle/>
          <a:p>
            <a:r>
              <a:rPr lang="en-US" sz="3600" dirty="0" err="1">
                <a:solidFill>
                  <a:srgbClr val="00B050"/>
                </a:solidFill>
                <a:latin typeface="Times New Roman" panose="02020603050405020304" pitchFamily="18" charset="0"/>
                <a:cs typeface="Times New Roman" panose="02020603050405020304" pitchFamily="18" charset="0"/>
              </a:rPr>
              <a:t>Thuật</a:t>
            </a:r>
            <a:r>
              <a:rPr lang="en-US" sz="3600" dirty="0">
                <a:solidFill>
                  <a:srgbClr val="00B050"/>
                </a:solidFill>
                <a:latin typeface="Times New Roman" panose="02020603050405020304" pitchFamily="18" charset="0"/>
                <a:cs typeface="Times New Roman" panose="02020603050405020304" pitchFamily="18" charset="0"/>
              </a:rPr>
              <a:t> </a:t>
            </a:r>
            <a:r>
              <a:rPr lang="en-US" sz="3600" dirty="0" err="1">
                <a:solidFill>
                  <a:srgbClr val="00B050"/>
                </a:solidFill>
                <a:latin typeface="Times New Roman" panose="02020603050405020304" pitchFamily="18" charset="0"/>
                <a:cs typeface="Times New Roman" panose="02020603050405020304" pitchFamily="18" charset="0"/>
              </a:rPr>
              <a:t>toán</a:t>
            </a:r>
            <a:r>
              <a:rPr lang="en-US" sz="3600" dirty="0">
                <a:solidFill>
                  <a:srgbClr val="00B050"/>
                </a:solidFill>
                <a:latin typeface="Times New Roman" panose="02020603050405020304" pitchFamily="18" charset="0"/>
                <a:cs typeface="Times New Roman" panose="02020603050405020304" pitchFamily="18" charset="0"/>
              </a:rPr>
              <a:t> </a:t>
            </a:r>
            <a:r>
              <a:rPr lang="en-US" sz="3600" dirty="0" err="1">
                <a:solidFill>
                  <a:srgbClr val="00B050"/>
                </a:solidFill>
                <a:latin typeface="Times New Roman" panose="02020603050405020304" pitchFamily="18" charset="0"/>
                <a:cs typeface="Times New Roman" panose="02020603050405020304" pitchFamily="18" charset="0"/>
              </a:rPr>
              <a:t>đào</a:t>
            </a:r>
            <a:r>
              <a:rPr lang="en-US" sz="3600" dirty="0">
                <a:solidFill>
                  <a:srgbClr val="00B050"/>
                </a:solidFill>
                <a:latin typeface="Times New Roman" panose="02020603050405020304" pitchFamily="18" charset="0"/>
                <a:cs typeface="Times New Roman" panose="02020603050405020304" pitchFamily="18" charset="0"/>
              </a:rPr>
              <a:t> </a:t>
            </a:r>
            <a:r>
              <a:rPr lang="en-US" sz="3600" dirty="0" err="1">
                <a:solidFill>
                  <a:srgbClr val="00B050"/>
                </a:solidFill>
                <a:latin typeface="Times New Roman" panose="02020603050405020304" pitchFamily="18" charset="0"/>
                <a:cs typeface="Times New Roman" panose="02020603050405020304" pitchFamily="18" charset="0"/>
              </a:rPr>
              <a:t>tạo</a:t>
            </a:r>
            <a:r>
              <a:rPr lang="en-US" sz="3600" dirty="0">
                <a:solidFill>
                  <a:srgbClr val="00B050"/>
                </a:solidFill>
                <a:latin typeface="Times New Roman" panose="02020603050405020304" pitchFamily="18" charset="0"/>
                <a:cs typeface="Times New Roman" panose="02020603050405020304" pitchFamily="18" charset="0"/>
              </a:rPr>
              <a:t> </a:t>
            </a:r>
            <a:r>
              <a:rPr lang="en-US" sz="3600" dirty="0" err="1">
                <a:solidFill>
                  <a:srgbClr val="00B050"/>
                </a:solidFill>
                <a:latin typeface="Times New Roman" panose="02020603050405020304" pitchFamily="18" charset="0"/>
                <a:cs typeface="Times New Roman" panose="02020603050405020304" pitchFamily="18" charset="0"/>
              </a:rPr>
              <a:t>gans</a:t>
            </a:r>
            <a:endParaRPr lang="en-US" sz="3600" dirty="0">
              <a:solidFill>
                <a:srgbClr val="00B05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766794" y="1587611"/>
            <a:ext cx="8883001" cy="4452800"/>
          </a:xfrm>
          <a:prstGeom prst="rect">
            <a:avLst/>
          </a:prstGeom>
        </p:spPr>
      </p:pic>
      <p:sp>
        <p:nvSpPr>
          <p:cNvPr id="7" name="Rectangle 6"/>
          <p:cNvSpPr/>
          <p:nvPr/>
        </p:nvSpPr>
        <p:spPr>
          <a:xfrm>
            <a:off x="2470484" y="1876926"/>
            <a:ext cx="705853" cy="224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49979" y="406400"/>
            <a:ext cx="4588042" cy="1181211"/>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K </a:t>
            </a:r>
            <a:r>
              <a:rPr lang="en-US" sz="2400" b="1" dirty="0" err="1">
                <a:solidFill>
                  <a:srgbClr val="FFFF00"/>
                </a:solidFill>
              </a:rPr>
              <a:t>có</a:t>
            </a:r>
            <a:r>
              <a:rPr lang="en-US" sz="2400" b="1" dirty="0">
                <a:solidFill>
                  <a:srgbClr val="FFFF00"/>
                </a:solidFill>
              </a:rPr>
              <a:t> </a:t>
            </a:r>
            <a:r>
              <a:rPr lang="en-US" sz="2400" b="1" dirty="0" err="1">
                <a:solidFill>
                  <a:srgbClr val="FFFF00"/>
                </a:solidFill>
              </a:rPr>
              <a:t>thể</a:t>
            </a:r>
            <a:r>
              <a:rPr lang="en-US" sz="2400" b="1" dirty="0">
                <a:solidFill>
                  <a:srgbClr val="FFFF00"/>
                </a:solidFill>
              </a:rPr>
              <a:t> </a:t>
            </a:r>
            <a:r>
              <a:rPr lang="en-US" sz="2400" b="1" dirty="0" err="1">
                <a:solidFill>
                  <a:srgbClr val="FFFF00"/>
                </a:solidFill>
              </a:rPr>
              <a:t>là</a:t>
            </a:r>
            <a:r>
              <a:rPr lang="en-US" sz="2400" b="1" dirty="0">
                <a:solidFill>
                  <a:srgbClr val="FFFF00"/>
                </a:solidFill>
              </a:rPr>
              <a:t> 1 </a:t>
            </a:r>
            <a:r>
              <a:rPr lang="en-US" sz="2400" b="1" dirty="0" err="1">
                <a:solidFill>
                  <a:srgbClr val="FFFF00"/>
                </a:solidFill>
              </a:rPr>
              <a:t>số</a:t>
            </a:r>
            <a:r>
              <a:rPr lang="en-US" sz="2400" b="1" dirty="0">
                <a:solidFill>
                  <a:srgbClr val="FFFF00"/>
                </a:solidFill>
              </a:rPr>
              <a:t> </a:t>
            </a:r>
            <a:r>
              <a:rPr lang="en-US" sz="2400" b="1" dirty="0" err="1">
                <a:solidFill>
                  <a:srgbClr val="FFFF00"/>
                </a:solidFill>
              </a:rPr>
              <a:t>bất</a:t>
            </a:r>
            <a:r>
              <a:rPr lang="en-US" sz="2400" b="1" dirty="0">
                <a:solidFill>
                  <a:srgbClr val="FFFF00"/>
                </a:solidFill>
              </a:rPr>
              <a:t> </a:t>
            </a:r>
            <a:r>
              <a:rPr lang="en-US" sz="2400" b="1" dirty="0" err="1">
                <a:solidFill>
                  <a:srgbClr val="FFFF00"/>
                </a:solidFill>
              </a:rPr>
              <a:t>kì</a:t>
            </a:r>
            <a:r>
              <a:rPr lang="en-US" sz="2400" b="1" dirty="0">
                <a:solidFill>
                  <a:srgbClr val="FFFF00"/>
                </a:solidFill>
              </a:rPr>
              <a:t> </a:t>
            </a:r>
            <a:r>
              <a:rPr lang="en-US" sz="2400" b="1" dirty="0" err="1">
                <a:solidFill>
                  <a:srgbClr val="FFFF00"/>
                </a:solidFill>
              </a:rPr>
              <a:t>từ</a:t>
            </a:r>
            <a:r>
              <a:rPr lang="en-US" sz="2400" b="1" dirty="0">
                <a:solidFill>
                  <a:srgbClr val="FFFF00"/>
                </a:solidFill>
              </a:rPr>
              <a:t> 1 </a:t>
            </a:r>
            <a:r>
              <a:rPr lang="en-US" sz="2400" b="1" dirty="0" err="1">
                <a:solidFill>
                  <a:srgbClr val="FFFF00"/>
                </a:solidFill>
              </a:rPr>
              <a:t>đến</a:t>
            </a:r>
            <a:r>
              <a:rPr lang="en-US" sz="2400" b="1" dirty="0">
                <a:solidFill>
                  <a:srgbClr val="FFFF00"/>
                </a:solidFill>
              </a:rPr>
              <a:t> </a:t>
            </a:r>
            <a:r>
              <a:rPr lang="en-US" sz="2400" b="1" dirty="0" err="1">
                <a:solidFill>
                  <a:srgbClr val="FFFF00"/>
                </a:solidFill>
              </a:rPr>
              <a:t>vô</a:t>
            </a:r>
            <a:r>
              <a:rPr lang="en-US" sz="2400" b="1" dirty="0">
                <a:solidFill>
                  <a:srgbClr val="FFFF00"/>
                </a:solidFill>
              </a:rPr>
              <a:t> </a:t>
            </a:r>
            <a:r>
              <a:rPr lang="en-US" sz="2400" b="1" dirty="0" err="1">
                <a:solidFill>
                  <a:srgbClr val="FFFF00"/>
                </a:solidFill>
              </a:rPr>
              <a:t>cùng</a:t>
            </a:r>
            <a:r>
              <a:rPr lang="en-US" sz="2400" b="1" dirty="0">
                <a:solidFill>
                  <a:srgbClr val="FFFF00"/>
                </a:solidFill>
              </a:rPr>
              <a:t> . </a:t>
            </a:r>
            <a:r>
              <a:rPr lang="en-US" sz="2400" b="1" dirty="0" err="1">
                <a:solidFill>
                  <a:srgbClr val="FFFF00"/>
                </a:solidFill>
              </a:rPr>
              <a:t>Nhưng</a:t>
            </a:r>
            <a:r>
              <a:rPr lang="en-US" sz="2400" b="1" dirty="0">
                <a:solidFill>
                  <a:srgbClr val="FFFF00"/>
                </a:solidFill>
              </a:rPr>
              <a:t> </a:t>
            </a:r>
            <a:r>
              <a:rPr lang="en-US" sz="2400" b="1" dirty="0" err="1">
                <a:solidFill>
                  <a:srgbClr val="FFFF00"/>
                </a:solidFill>
              </a:rPr>
              <a:t>với</a:t>
            </a:r>
            <a:r>
              <a:rPr lang="en-US" sz="2400" b="1" dirty="0">
                <a:solidFill>
                  <a:srgbClr val="FFFF00"/>
                </a:solidFill>
              </a:rPr>
              <a:t> k = 1 </a:t>
            </a:r>
            <a:r>
              <a:rPr lang="en-US" sz="2400" b="1" dirty="0" err="1">
                <a:solidFill>
                  <a:srgbClr val="FFFF00"/>
                </a:solidFill>
              </a:rPr>
              <a:t>cho</a:t>
            </a:r>
            <a:r>
              <a:rPr lang="en-US" sz="2400" b="1" dirty="0">
                <a:solidFill>
                  <a:srgbClr val="FFFF00"/>
                </a:solidFill>
              </a:rPr>
              <a:t> </a:t>
            </a:r>
            <a:r>
              <a:rPr lang="en-US" sz="2400" b="1" dirty="0" err="1">
                <a:solidFill>
                  <a:srgbClr val="FFFF00"/>
                </a:solidFill>
              </a:rPr>
              <a:t>ra</a:t>
            </a:r>
            <a:r>
              <a:rPr lang="en-US" sz="2400" b="1" dirty="0">
                <a:solidFill>
                  <a:srgbClr val="FFFF00"/>
                </a:solidFill>
              </a:rPr>
              <a:t> </a:t>
            </a:r>
            <a:r>
              <a:rPr lang="en-US" sz="2400" b="1" dirty="0" err="1">
                <a:solidFill>
                  <a:srgbClr val="FFFF00"/>
                </a:solidFill>
              </a:rPr>
              <a:t>kết</a:t>
            </a:r>
            <a:r>
              <a:rPr lang="en-US" sz="2400" b="1" dirty="0">
                <a:solidFill>
                  <a:srgbClr val="FFFF00"/>
                </a:solidFill>
              </a:rPr>
              <a:t> </a:t>
            </a:r>
            <a:r>
              <a:rPr lang="en-US" sz="2400" b="1" dirty="0" err="1">
                <a:solidFill>
                  <a:srgbClr val="FFFF00"/>
                </a:solidFill>
              </a:rPr>
              <a:t>quả</a:t>
            </a:r>
            <a:r>
              <a:rPr lang="en-US" sz="2400" b="1" dirty="0">
                <a:solidFill>
                  <a:srgbClr val="FFFF00"/>
                </a:solidFill>
              </a:rPr>
              <a:t> </a:t>
            </a:r>
            <a:r>
              <a:rPr lang="en-US" sz="2400" b="1" dirty="0" err="1">
                <a:solidFill>
                  <a:srgbClr val="FFFF00"/>
                </a:solidFill>
              </a:rPr>
              <a:t>tốt</a:t>
            </a:r>
            <a:r>
              <a:rPr lang="en-US" sz="2400" b="1" dirty="0">
                <a:solidFill>
                  <a:srgbClr val="FFFF00"/>
                </a:solidFill>
              </a:rPr>
              <a:t> </a:t>
            </a:r>
            <a:r>
              <a:rPr lang="en-US" sz="2400" b="1" dirty="0" err="1">
                <a:solidFill>
                  <a:srgbClr val="FFFF00"/>
                </a:solidFill>
              </a:rPr>
              <a:t>nhất</a:t>
            </a:r>
            <a:endParaRPr lang="en-US" sz="2400" b="1" dirty="0">
              <a:solidFill>
                <a:srgbClr val="FFFF00"/>
              </a:solidFill>
            </a:endParaRPr>
          </a:p>
        </p:txBody>
      </p:sp>
      <p:cxnSp>
        <p:nvCxnSpPr>
          <p:cNvPr id="10" name="Straight Arrow Connector 9"/>
          <p:cNvCxnSpPr>
            <a:cxnSpLocks/>
            <a:stCxn id="8" idx="1"/>
          </p:cNvCxnSpPr>
          <p:nvPr/>
        </p:nvCxnSpPr>
        <p:spPr>
          <a:xfrm flipH="1">
            <a:off x="3176337" y="997006"/>
            <a:ext cx="3673642" cy="8799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08" y="6515100"/>
            <a:ext cx="12196008"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a:t>
            </a:r>
            <a:r>
              <a:rPr lang="en-US" dirty="0" err="1">
                <a:solidFill>
                  <a:schemeClr val="bg2">
                    <a:lumMod val="75000"/>
                  </a:schemeClr>
                </a:solidFill>
              </a:rPr>
              <a:t>Fei-Fei</a:t>
            </a:r>
            <a:r>
              <a:rPr lang="en-US" dirty="0">
                <a:solidFill>
                  <a:schemeClr val="bg2">
                    <a:lumMod val="75000"/>
                  </a:schemeClr>
                </a:solidFill>
              </a:rPr>
              <a:t> Li</a:t>
            </a:r>
            <a:r>
              <a:rPr lang="vi-VN" dirty="0">
                <a:solidFill>
                  <a:schemeClr val="bg2">
                    <a:lumMod val="75000"/>
                  </a:schemeClr>
                </a:solidFill>
              </a:rPr>
              <a:t> </a:t>
            </a:r>
            <a:endParaRPr lang="en-US" dirty="0">
              <a:solidFill>
                <a:schemeClr val="bg2">
                  <a:lumMod val="75000"/>
                </a:schemeClr>
              </a:solidFill>
            </a:endParaRPr>
          </a:p>
        </p:txBody>
      </p:sp>
    </p:spTree>
    <p:extLst>
      <p:ext uri="{BB962C8B-B14F-4D97-AF65-F5344CB8AC3E}">
        <p14:creationId xmlns:p14="http://schemas.microsoft.com/office/powerpoint/2010/main" val="37887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err="1">
                <a:latin typeface="Segoe UI" panose="020B0502040204020203" pitchFamily="34" charset="0"/>
                <a:cs typeface="Segoe UI" panose="020B0502040204020203" pitchFamily="34" charset="0"/>
              </a:rPr>
              <a:t>Ví</a:t>
            </a:r>
            <a:r>
              <a:rPr lang="en-US" sz="4000" dirty="0">
                <a:latin typeface="Segoe UI" panose="020B0502040204020203" pitchFamily="34" charset="0"/>
                <a:cs typeface="Segoe UI" panose="020B0502040204020203" pitchFamily="34" charset="0"/>
              </a:rPr>
              <a:t> </a:t>
            </a:r>
            <a:r>
              <a:rPr lang="en-US" sz="4000" dirty="0" err="1">
                <a:latin typeface="Segoe UI" panose="020B0502040204020203" pitchFamily="34" charset="0"/>
                <a:cs typeface="Segoe UI" panose="020B0502040204020203" pitchFamily="34" charset="0"/>
              </a:rPr>
              <a:t>dụ</a:t>
            </a:r>
            <a:r>
              <a:rPr lang="vi-VN" sz="4000" dirty="0">
                <a:latin typeface="Segoe UI" panose="020B0502040204020203" pitchFamily="34" charset="0"/>
                <a:cs typeface="Segoe UI" panose="020B0502040204020203" pitchFamily="34" charset="0"/>
              </a:rPr>
              <a:t>: </a:t>
            </a:r>
            <a:r>
              <a:rPr lang="vi-VN" sz="4000" dirty="0" err="1">
                <a:latin typeface="Segoe UI" panose="020B0502040204020203" pitchFamily="34" charset="0"/>
                <a:cs typeface="Segoe UI" panose="020B0502040204020203" pitchFamily="34" charset="0"/>
              </a:rPr>
              <a:t>Xấp</a:t>
            </a:r>
            <a:r>
              <a:rPr lang="vi-VN" sz="4000" dirty="0">
                <a:latin typeface="Segoe UI" panose="020B0502040204020203" pitchFamily="34" charset="0"/>
                <a:cs typeface="Segoe UI" panose="020B0502040204020203" pitchFamily="34" charset="0"/>
              </a:rPr>
              <a:t> </a:t>
            </a:r>
            <a:r>
              <a:rPr lang="vi-VN" sz="4000" dirty="0" err="1">
                <a:latin typeface="Segoe UI" panose="020B0502040204020203" pitchFamily="34" charset="0"/>
                <a:cs typeface="Segoe UI" panose="020B0502040204020203" pitchFamily="34" charset="0"/>
              </a:rPr>
              <a:t>xỉ</a:t>
            </a:r>
            <a:r>
              <a:rPr lang="vi-VN" sz="4000" dirty="0">
                <a:latin typeface="Segoe UI" panose="020B0502040204020203" pitchFamily="34" charset="0"/>
                <a:cs typeface="Segoe UI" panose="020B0502040204020203" pitchFamily="34" charset="0"/>
              </a:rPr>
              <a:t> phân </a:t>
            </a:r>
            <a:r>
              <a:rPr lang="vi-VN" sz="4000" dirty="0" err="1">
                <a:latin typeface="Segoe UI" panose="020B0502040204020203" pitchFamily="34" charset="0"/>
                <a:cs typeface="Segoe UI" panose="020B0502040204020203" pitchFamily="34" charset="0"/>
              </a:rPr>
              <a:t>bố</a:t>
            </a:r>
            <a:r>
              <a:rPr lang="vi-VN" sz="4000" dirty="0">
                <a:latin typeface="Segoe UI" panose="020B0502040204020203" pitchFamily="34" charset="0"/>
                <a:cs typeface="Segoe UI" panose="020B0502040204020203" pitchFamily="34" charset="0"/>
              </a:rPr>
              <a:t> </a:t>
            </a:r>
            <a:r>
              <a:rPr lang="vi-VN" sz="4000" dirty="0" err="1">
                <a:latin typeface="Segoe UI" panose="020B0502040204020203" pitchFamily="34" charset="0"/>
                <a:cs typeface="Segoe UI" panose="020B0502040204020203" pitchFamily="34" charset="0"/>
              </a:rPr>
              <a:t>Gauss</a:t>
            </a:r>
            <a:r>
              <a:rPr lang="vi-VN" sz="4000" dirty="0">
                <a:latin typeface="Segoe UI" panose="020B0502040204020203" pitchFamily="34" charset="0"/>
                <a:cs typeface="Segoe UI" panose="020B0502040204020203" pitchFamily="34" charset="0"/>
              </a:rPr>
              <a:t> 1 </a:t>
            </a:r>
            <a:r>
              <a:rPr lang="vi-VN" sz="4000" dirty="0" err="1">
                <a:latin typeface="Segoe UI" panose="020B0502040204020203" pitchFamily="34" charset="0"/>
                <a:cs typeface="Segoe UI" panose="020B0502040204020203" pitchFamily="34" charset="0"/>
              </a:rPr>
              <a:t>chiều</a:t>
            </a:r>
            <a:endParaRPr lang="en-US" sz="4000" dirty="0">
              <a:latin typeface="Segoe UI" panose="020B0502040204020203" pitchFamily="34" charset="0"/>
              <a:cs typeface="Segoe UI" panose="020B0502040204020203" pitchFamily="34" charset="0"/>
            </a:endParaRPr>
          </a:p>
        </p:txBody>
      </p:sp>
      <p:pic>
        <p:nvPicPr>
          <p:cNvPr id="12" name="Generative Adversarial Network 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5252" y="905030"/>
            <a:ext cx="7958215" cy="5305477"/>
          </a:xfrm>
          <a:prstGeom prst="rect">
            <a:avLst/>
          </a:prstGeom>
        </p:spPr>
      </p:pic>
      <p:sp>
        <p:nvSpPr>
          <p:cNvPr id="13" name="TextBox 12"/>
          <p:cNvSpPr txBox="1"/>
          <p:nvPr/>
        </p:nvSpPr>
        <p:spPr>
          <a:xfrm>
            <a:off x="109928" y="6394304"/>
            <a:ext cx="12082072" cy="382249"/>
          </a:xfrm>
          <a:prstGeom prst="rect">
            <a:avLst/>
          </a:prstGeom>
          <a:noFill/>
        </p:spPr>
        <p:txBody>
          <a:bodyPr wrap="square" rtlCol="0">
            <a:spAutoFit/>
          </a:bodyPr>
          <a:lstStyle/>
          <a:p>
            <a:pPr algn="r"/>
            <a:r>
              <a:rPr lang="en-US" dirty="0">
                <a:solidFill>
                  <a:schemeClr val="bg2">
                    <a:lumMod val="50000"/>
                  </a:schemeClr>
                </a:solidFill>
              </a:rPr>
              <a:t>http://blog.aylien.com/introduction-generative-adversarial-networks-code-tensorflow/</a:t>
            </a:r>
          </a:p>
        </p:txBody>
      </p:sp>
    </p:spTree>
    <p:extLst>
      <p:ext uri="{BB962C8B-B14F-4D97-AF65-F5344CB8AC3E}">
        <p14:creationId xmlns:p14="http://schemas.microsoft.com/office/powerpoint/2010/main" val="3054172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err="1">
                <a:solidFill>
                  <a:srgbClr val="0070C0"/>
                </a:solidFill>
                <a:latin typeface="Segoe UI" panose="020B0502040204020203" pitchFamily="34" charset="0"/>
                <a:cs typeface="Segoe UI" panose="020B0502040204020203" pitchFamily="34" charset="0"/>
              </a:rPr>
              <a:t>Các</a:t>
            </a:r>
            <a:r>
              <a:rPr lang="en-US" sz="4000" dirty="0">
                <a:solidFill>
                  <a:srgbClr val="0070C0"/>
                </a:solidFill>
                <a:latin typeface="Segoe UI" panose="020B0502040204020203" pitchFamily="34" charset="0"/>
                <a:cs typeface="Segoe UI" panose="020B0502040204020203" pitchFamily="34" charset="0"/>
              </a:rPr>
              <a:t> </a:t>
            </a:r>
            <a:r>
              <a:rPr lang="en-US" sz="4000" dirty="0" err="1">
                <a:solidFill>
                  <a:srgbClr val="0070C0"/>
                </a:solidFill>
                <a:latin typeface="Segoe UI" panose="020B0502040204020203" pitchFamily="34" charset="0"/>
                <a:cs typeface="Segoe UI" panose="020B0502040204020203" pitchFamily="34" charset="0"/>
              </a:rPr>
              <a:t>biến</a:t>
            </a:r>
            <a:r>
              <a:rPr lang="en-US" sz="4000" dirty="0">
                <a:solidFill>
                  <a:srgbClr val="0070C0"/>
                </a:solidFill>
                <a:latin typeface="Segoe UI" panose="020B0502040204020203" pitchFamily="34" charset="0"/>
                <a:cs typeface="Segoe UI" panose="020B0502040204020203" pitchFamily="34" charset="0"/>
              </a:rPr>
              <a:t> </a:t>
            </a:r>
            <a:r>
              <a:rPr lang="en-US" sz="4000" dirty="0" err="1">
                <a:solidFill>
                  <a:srgbClr val="0070C0"/>
                </a:solidFill>
                <a:latin typeface="Segoe UI" panose="020B0502040204020203" pitchFamily="34" charset="0"/>
                <a:cs typeface="Segoe UI" panose="020B0502040204020203" pitchFamily="34" charset="0"/>
              </a:rPr>
              <a:t>thể</a:t>
            </a:r>
            <a:r>
              <a:rPr lang="en-US" sz="4000" dirty="0">
                <a:solidFill>
                  <a:srgbClr val="0070C0"/>
                </a:solidFill>
                <a:latin typeface="Segoe UI" panose="020B0502040204020203" pitchFamily="34" charset="0"/>
                <a:cs typeface="Segoe UI" panose="020B0502040204020203" pitchFamily="34" charset="0"/>
              </a:rPr>
              <a:t> </a:t>
            </a:r>
            <a:r>
              <a:rPr lang="en-US" sz="4000" dirty="0" err="1">
                <a:solidFill>
                  <a:srgbClr val="0070C0"/>
                </a:solidFill>
                <a:latin typeface="Segoe UI" panose="020B0502040204020203" pitchFamily="34" charset="0"/>
                <a:cs typeface="Segoe UI" panose="020B0502040204020203" pitchFamily="34" charset="0"/>
              </a:rPr>
              <a:t>chính</a:t>
            </a:r>
            <a:r>
              <a:rPr lang="en-US" sz="4000" dirty="0">
                <a:solidFill>
                  <a:srgbClr val="0070C0"/>
                </a:solidFill>
                <a:latin typeface="Segoe UI" panose="020B0502040204020203" pitchFamily="34" charset="0"/>
                <a:cs typeface="Segoe UI" panose="020B0502040204020203" pitchFamily="34" charset="0"/>
              </a:rPr>
              <a:t> </a:t>
            </a:r>
            <a:r>
              <a:rPr lang="en-US" sz="4000" dirty="0" err="1">
                <a:solidFill>
                  <a:srgbClr val="0070C0"/>
                </a:solidFill>
                <a:latin typeface="Segoe UI" panose="020B0502040204020203" pitchFamily="34" charset="0"/>
                <a:cs typeface="Segoe UI" panose="020B0502040204020203" pitchFamily="34" charset="0"/>
              </a:rPr>
              <a:t>của</a:t>
            </a:r>
            <a:r>
              <a:rPr lang="en-US" sz="4000" dirty="0">
                <a:solidFill>
                  <a:srgbClr val="0070C0"/>
                </a:solidFill>
                <a:latin typeface="Segoe UI" panose="020B0502040204020203" pitchFamily="34" charset="0"/>
                <a:cs typeface="Segoe UI" panose="020B0502040204020203" pitchFamily="34" charset="0"/>
              </a:rPr>
              <a:t> GAN</a:t>
            </a:r>
          </a:p>
        </p:txBody>
      </p:sp>
      <p:grpSp>
        <p:nvGrpSpPr>
          <p:cNvPr id="81" name="Group 80"/>
          <p:cNvGrpSpPr/>
          <p:nvPr/>
        </p:nvGrpSpPr>
        <p:grpSpPr>
          <a:xfrm>
            <a:off x="31372" y="1864924"/>
            <a:ext cx="1672927" cy="3716677"/>
            <a:chOff x="179289" y="1609431"/>
            <a:chExt cx="2868707" cy="5167884"/>
          </a:xfrm>
        </p:grpSpPr>
        <p:sp>
          <p:nvSpPr>
            <p:cNvPr id="3" name="Rounded Rectangle 2"/>
            <p:cNvSpPr/>
            <p:nvPr/>
          </p:nvSpPr>
          <p:spPr>
            <a:xfrm>
              <a:off x="1918442" y="6311150"/>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Z (noise)</a:t>
              </a:r>
            </a:p>
          </p:txBody>
        </p:sp>
        <p:grpSp>
          <p:nvGrpSpPr>
            <p:cNvPr id="8" name="Group 7"/>
            <p:cNvGrpSpPr/>
            <p:nvPr/>
          </p:nvGrpSpPr>
          <p:grpSpPr>
            <a:xfrm>
              <a:off x="1918442" y="4894726"/>
              <a:ext cx="1129554" cy="974472"/>
              <a:chOff x="1757079" y="4410635"/>
              <a:chExt cx="1129554" cy="974472"/>
            </a:xfrm>
          </p:grpSpPr>
          <p:sp>
            <p:nvSpPr>
              <p:cNvPr id="4" name="Flowchart: Off-page Connector 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p>
            </p:txBody>
          </p:sp>
          <p:sp>
            <p:nvSpPr>
              <p:cNvPr id="5" name="TextBox 4"/>
              <p:cNvSpPr txBox="1"/>
              <p:nvPr/>
            </p:nvSpPr>
            <p:spPr>
              <a:xfrm>
                <a:off x="1757079" y="4572001"/>
                <a:ext cx="1129554" cy="813106"/>
              </a:xfrm>
              <a:prstGeom prst="rect">
                <a:avLst/>
              </a:prstGeom>
              <a:noFill/>
            </p:spPr>
            <p:txBody>
              <a:bodyPr wrap="square" rtlCol="0">
                <a:spAutoFit/>
              </a:bodyPr>
              <a:lstStyle/>
              <a:p>
                <a:pPr algn="ctr"/>
                <a:r>
                  <a:rPr lang="en-US" sz="3200" b="1" dirty="0">
                    <a:solidFill>
                      <a:schemeClr val="bg1"/>
                    </a:solidFill>
                  </a:rPr>
                  <a:t>G</a:t>
                </a:r>
              </a:p>
            </p:txBody>
          </p:sp>
        </p:grpSp>
        <p:sp>
          <p:nvSpPr>
            <p:cNvPr id="6" name="Rounded Rectangle 5"/>
            <p:cNvSpPr/>
            <p:nvPr/>
          </p:nvSpPr>
          <p:spPr>
            <a:xfrm>
              <a:off x="1918442" y="3836889"/>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7" name="Rounded Rectangle 6"/>
            <p:cNvSpPr/>
            <p:nvPr/>
          </p:nvSpPr>
          <p:spPr>
            <a:xfrm>
              <a:off x="179289" y="3836888"/>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9" name="Group 8"/>
            <p:cNvGrpSpPr/>
            <p:nvPr/>
          </p:nvGrpSpPr>
          <p:grpSpPr>
            <a:xfrm>
              <a:off x="1048866" y="2420464"/>
              <a:ext cx="1129554" cy="974472"/>
              <a:chOff x="1757079" y="4410635"/>
              <a:chExt cx="1129554" cy="974472"/>
            </a:xfrm>
          </p:grpSpPr>
          <p:sp>
            <p:nvSpPr>
              <p:cNvPr id="10" name="Flowchart: Off-page Connector 9"/>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1" name="TextBox 10"/>
              <p:cNvSpPr txBox="1"/>
              <p:nvPr/>
            </p:nvSpPr>
            <p:spPr>
              <a:xfrm>
                <a:off x="1757079" y="4572001"/>
                <a:ext cx="1129554" cy="813106"/>
              </a:xfrm>
              <a:prstGeom prst="rect">
                <a:avLst/>
              </a:prstGeom>
              <a:noFill/>
            </p:spPr>
            <p:txBody>
              <a:bodyPr wrap="square" rtlCol="0">
                <a:spAutoFit/>
              </a:bodyPr>
              <a:lstStyle/>
              <a:p>
                <a:pPr algn="ctr"/>
                <a:r>
                  <a:rPr lang="en-US" sz="3200" b="1" dirty="0">
                    <a:solidFill>
                      <a:schemeClr val="bg1"/>
                    </a:solidFill>
                  </a:rPr>
                  <a:t>D</a:t>
                </a:r>
              </a:p>
            </p:txBody>
          </p:sp>
        </p:grpSp>
        <p:sp>
          <p:nvSpPr>
            <p:cNvPr id="12" name="Oval 11"/>
            <p:cNvSpPr/>
            <p:nvPr/>
          </p:nvSpPr>
          <p:spPr>
            <a:xfrm>
              <a:off x="1434351" y="1609431"/>
              <a:ext cx="358584"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3" idx="0"/>
              <a:endCxn id="4" idx="0"/>
            </p:cNvCxnSpPr>
            <p:nvPr/>
          </p:nvCxnSpPr>
          <p:spPr>
            <a:xfrm flipV="1">
              <a:off x="2483219" y="5719478"/>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6" idx="2"/>
            </p:cNvCxnSpPr>
            <p:nvPr/>
          </p:nvCxnSpPr>
          <p:spPr>
            <a:xfrm flipV="1">
              <a:off x="2483219" y="4303054"/>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12" idx="4"/>
            </p:cNvCxnSpPr>
            <p:nvPr/>
          </p:nvCxnSpPr>
          <p:spPr>
            <a:xfrm flipV="1">
              <a:off x="1613643" y="1968015"/>
              <a:ext cx="0" cy="452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0"/>
              <a:endCxn id="10" idx="0"/>
            </p:cNvCxnSpPr>
            <p:nvPr/>
          </p:nvCxnSpPr>
          <p:spPr>
            <a:xfrm rot="16200000" flipV="1">
              <a:off x="1752595" y="3106265"/>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0"/>
              <a:endCxn id="10" idx="0"/>
            </p:cNvCxnSpPr>
            <p:nvPr/>
          </p:nvCxnSpPr>
          <p:spPr>
            <a:xfrm rot="5400000" flipH="1" flipV="1">
              <a:off x="883018" y="3106264"/>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1796100" y="1864900"/>
            <a:ext cx="1699653" cy="3716702"/>
            <a:chOff x="3666555" y="1609425"/>
            <a:chExt cx="2868707" cy="5167884"/>
          </a:xfrm>
        </p:grpSpPr>
        <p:sp>
          <p:nvSpPr>
            <p:cNvPr id="24" name="Rounded Rectangle 23"/>
            <p:cNvSpPr/>
            <p:nvPr/>
          </p:nvSpPr>
          <p:spPr>
            <a:xfrm>
              <a:off x="5405708" y="6311144"/>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(noise)</a:t>
              </a:r>
            </a:p>
          </p:txBody>
        </p:sp>
        <p:grpSp>
          <p:nvGrpSpPr>
            <p:cNvPr id="25" name="Group 24"/>
            <p:cNvGrpSpPr/>
            <p:nvPr/>
          </p:nvGrpSpPr>
          <p:grpSpPr>
            <a:xfrm>
              <a:off x="5405708" y="4894720"/>
              <a:ext cx="1129554" cy="974464"/>
              <a:chOff x="1757079" y="4410635"/>
              <a:chExt cx="1129554" cy="974464"/>
            </a:xfrm>
          </p:grpSpPr>
          <p:sp>
            <p:nvSpPr>
              <p:cNvPr id="26" name="Flowchart: Off-page Connector 25"/>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7" name="TextBox 26"/>
              <p:cNvSpPr txBox="1"/>
              <p:nvPr/>
            </p:nvSpPr>
            <p:spPr>
              <a:xfrm>
                <a:off x="1757079" y="4571999"/>
                <a:ext cx="1129554" cy="813100"/>
              </a:xfrm>
              <a:prstGeom prst="rect">
                <a:avLst/>
              </a:prstGeom>
              <a:noFill/>
            </p:spPr>
            <p:txBody>
              <a:bodyPr wrap="square" rtlCol="0">
                <a:spAutoFit/>
              </a:bodyPr>
              <a:lstStyle/>
              <a:p>
                <a:pPr algn="ctr"/>
                <a:r>
                  <a:rPr lang="en-US" sz="3200" b="1" dirty="0">
                    <a:solidFill>
                      <a:schemeClr val="bg1"/>
                    </a:solidFill>
                  </a:rPr>
                  <a:t>G</a:t>
                </a:r>
              </a:p>
            </p:txBody>
          </p:sp>
        </p:grpSp>
        <p:sp>
          <p:nvSpPr>
            <p:cNvPr id="28" name="Rounded Rectangle 27"/>
            <p:cNvSpPr/>
            <p:nvPr/>
          </p:nvSpPr>
          <p:spPr>
            <a:xfrm>
              <a:off x="5405708" y="3836883"/>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29" name="Rounded Rectangle 28"/>
            <p:cNvSpPr/>
            <p:nvPr/>
          </p:nvSpPr>
          <p:spPr>
            <a:xfrm>
              <a:off x="3666555" y="3836882"/>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30" name="Group 29"/>
            <p:cNvGrpSpPr/>
            <p:nvPr/>
          </p:nvGrpSpPr>
          <p:grpSpPr>
            <a:xfrm>
              <a:off x="4536132" y="2420458"/>
              <a:ext cx="1129554" cy="974464"/>
              <a:chOff x="1757079" y="4410635"/>
              <a:chExt cx="1129554" cy="974464"/>
            </a:xfrm>
          </p:grpSpPr>
          <p:sp>
            <p:nvSpPr>
              <p:cNvPr id="31" name="Flowchart: Off-page Connector 30"/>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32" name="TextBox 31"/>
              <p:cNvSpPr txBox="1"/>
              <p:nvPr/>
            </p:nvSpPr>
            <p:spPr>
              <a:xfrm>
                <a:off x="1757079" y="4571999"/>
                <a:ext cx="1129554" cy="813100"/>
              </a:xfrm>
              <a:prstGeom prst="rect">
                <a:avLst/>
              </a:prstGeom>
              <a:noFill/>
            </p:spPr>
            <p:txBody>
              <a:bodyPr wrap="square" rtlCol="0">
                <a:spAutoFit/>
              </a:bodyPr>
              <a:lstStyle/>
              <a:p>
                <a:pPr algn="ctr"/>
                <a:r>
                  <a:rPr lang="en-US" sz="3200" b="1" dirty="0">
                    <a:solidFill>
                      <a:schemeClr val="bg1"/>
                    </a:solidFill>
                  </a:rPr>
                  <a:t>D</a:t>
                </a:r>
              </a:p>
            </p:txBody>
          </p:sp>
        </p:grpSp>
        <p:sp>
          <p:nvSpPr>
            <p:cNvPr id="33" name="Oval 32"/>
            <p:cNvSpPr/>
            <p:nvPr/>
          </p:nvSpPr>
          <p:spPr>
            <a:xfrm>
              <a:off x="4921617" y="1609425"/>
              <a:ext cx="358584"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24" idx="0"/>
              <a:endCxn id="26" idx="0"/>
            </p:cNvCxnSpPr>
            <p:nvPr/>
          </p:nvCxnSpPr>
          <p:spPr>
            <a:xfrm flipV="1">
              <a:off x="5970485" y="5719472"/>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6" idx="2"/>
              <a:endCxn id="28" idx="2"/>
            </p:cNvCxnSpPr>
            <p:nvPr/>
          </p:nvCxnSpPr>
          <p:spPr>
            <a:xfrm flipV="1">
              <a:off x="5970485" y="4303048"/>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2"/>
              <a:endCxn id="33" idx="4"/>
            </p:cNvCxnSpPr>
            <p:nvPr/>
          </p:nvCxnSpPr>
          <p:spPr>
            <a:xfrm flipV="1">
              <a:off x="5100909" y="1968009"/>
              <a:ext cx="0" cy="452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28" idx="0"/>
              <a:endCxn id="31" idx="0"/>
            </p:cNvCxnSpPr>
            <p:nvPr/>
          </p:nvCxnSpPr>
          <p:spPr>
            <a:xfrm rot="16200000" flipV="1">
              <a:off x="5239861" y="3106259"/>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9" idx="0"/>
              <a:endCxn id="31" idx="0"/>
            </p:cNvCxnSpPr>
            <p:nvPr/>
          </p:nvCxnSpPr>
          <p:spPr>
            <a:xfrm rot="5400000" flipH="1" flipV="1">
              <a:off x="4370284" y="3106258"/>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067505" y="6311133"/>
              <a:ext cx="1239582" cy="4661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95000"/>
                    </a:schemeClr>
                  </a:solidFill>
                </a:rPr>
                <a:t>C </a:t>
              </a:r>
              <a:r>
                <a:rPr lang="en-US" sz="1050" b="1" dirty="0">
                  <a:solidFill>
                    <a:schemeClr val="bg1">
                      <a:lumMod val="95000"/>
                    </a:schemeClr>
                  </a:solidFill>
                </a:rPr>
                <a:t>(class)</a:t>
              </a:r>
              <a:endParaRPr lang="en-US" sz="1200" b="1" dirty="0">
                <a:solidFill>
                  <a:schemeClr val="bg1">
                    <a:lumMod val="95000"/>
                  </a:schemeClr>
                </a:solidFill>
              </a:endParaRPr>
            </a:p>
          </p:txBody>
        </p:sp>
        <p:cxnSp>
          <p:nvCxnSpPr>
            <p:cNvPr id="41" name="Straight Arrow Connector 40"/>
            <p:cNvCxnSpPr/>
            <p:nvPr/>
          </p:nvCxnSpPr>
          <p:spPr>
            <a:xfrm flipV="1">
              <a:off x="5100907" y="3334872"/>
              <a:ext cx="0" cy="297180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280201" y="5719472"/>
              <a:ext cx="510999" cy="58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2"/>
              <a:endCxn id="39" idx="0"/>
            </p:cNvCxnSpPr>
            <p:nvPr/>
          </p:nvCxnSpPr>
          <p:spPr>
            <a:xfrm>
              <a:off x="4231331" y="4303047"/>
              <a:ext cx="455964" cy="200808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3576497" y="1824559"/>
            <a:ext cx="1999132" cy="3716694"/>
            <a:chOff x="6669729" y="1492372"/>
            <a:chExt cx="2868707" cy="5280465"/>
          </a:xfrm>
        </p:grpSpPr>
        <p:sp>
          <p:nvSpPr>
            <p:cNvPr id="50" name="Rounded Rectangle 49"/>
            <p:cNvSpPr/>
            <p:nvPr/>
          </p:nvSpPr>
          <p:spPr>
            <a:xfrm>
              <a:off x="8408882" y="6306672"/>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Z (noise)</a:t>
              </a:r>
            </a:p>
          </p:txBody>
        </p:sp>
        <p:grpSp>
          <p:nvGrpSpPr>
            <p:cNvPr id="51" name="Group 50"/>
            <p:cNvGrpSpPr/>
            <p:nvPr/>
          </p:nvGrpSpPr>
          <p:grpSpPr>
            <a:xfrm>
              <a:off x="8408882" y="4890248"/>
              <a:ext cx="1129554" cy="1010864"/>
              <a:chOff x="1757079" y="4410635"/>
              <a:chExt cx="1129554" cy="1010864"/>
            </a:xfrm>
          </p:grpSpPr>
          <p:sp>
            <p:nvSpPr>
              <p:cNvPr id="52" name="Flowchart: Off-page Connector 51"/>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53" name="TextBox 52"/>
              <p:cNvSpPr txBox="1"/>
              <p:nvPr/>
            </p:nvSpPr>
            <p:spPr>
              <a:xfrm>
                <a:off x="1757079" y="4572000"/>
                <a:ext cx="1129554" cy="849499"/>
              </a:xfrm>
              <a:prstGeom prst="rect">
                <a:avLst/>
              </a:prstGeom>
              <a:noFill/>
            </p:spPr>
            <p:txBody>
              <a:bodyPr wrap="square" rtlCol="0">
                <a:spAutoFit/>
              </a:bodyPr>
              <a:lstStyle/>
              <a:p>
                <a:pPr algn="ctr"/>
                <a:r>
                  <a:rPr lang="en-US" sz="3200" b="1" dirty="0">
                    <a:solidFill>
                      <a:schemeClr val="bg1"/>
                    </a:solidFill>
                  </a:rPr>
                  <a:t>G</a:t>
                </a:r>
              </a:p>
            </p:txBody>
          </p:sp>
        </p:grpSp>
        <p:sp>
          <p:nvSpPr>
            <p:cNvPr id="54" name="Rounded Rectangle 53"/>
            <p:cNvSpPr/>
            <p:nvPr/>
          </p:nvSpPr>
          <p:spPr>
            <a:xfrm>
              <a:off x="8408882" y="3832411"/>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55" name="Rounded Rectangle 54"/>
            <p:cNvSpPr/>
            <p:nvPr/>
          </p:nvSpPr>
          <p:spPr>
            <a:xfrm>
              <a:off x="6669729" y="3832410"/>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56" name="Group 55"/>
            <p:cNvGrpSpPr/>
            <p:nvPr/>
          </p:nvGrpSpPr>
          <p:grpSpPr>
            <a:xfrm>
              <a:off x="7539306" y="2415986"/>
              <a:ext cx="1129554" cy="1010863"/>
              <a:chOff x="1757079" y="4410635"/>
              <a:chExt cx="1129554" cy="1010863"/>
            </a:xfrm>
          </p:grpSpPr>
          <p:sp>
            <p:nvSpPr>
              <p:cNvPr id="57" name="Flowchart: Off-page Connector 5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58" name="TextBox 57"/>
              <p:cNvSpPr txBox="1"/>
              <p:nvPr/>
            </p:nvSpPr>
            <p:spPr>
              <a:xfrm>
                <a:off x="1757079" y="4572000"/>
                <a:ext cx="1129554" cy="849498"/>
              </a:xfrm>
              <a:prstGeom prst="rect">
                <a:avLst/>
              </a:prstGeom>
              <a:noFill/>
            </p:spPr>
            <p:txBody>
              <a:bodyPr wrap="square" rtlCol="0">
                <a:spAutoFit/>
              </a:bodyPr>
              <a:lstStyle/>
              <a:p>
                <a:pPr algn="ctr"/>
                <a:r>
                  <a:rPr lang="en-US" sz="3200" b="1" dirty="0">
                    <a:solidFill>
                      <a:schemeClr val="bg1"/>
                    </a:solidFill>
                  </a:rPr>
                  <a:t>D</a:t>
                </a:r>
              </a:p>
            </p:txBody>
          </p:sp>
        </p:grpSp>
        <p:sp>
          <p:nvSpPr>
            <p:cNvPr id="59" name="Oval 58"/>
            <p:cNvSpPr/>
            <p:nvPr/>
          </p:nvSpPr>
          <p:spPr>
            <a:xfrm>
              <a:off x="6679567" y="1609426"/>
              <a:ext cx="358583"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50" idx="0"/>
              <a:endCxn id="52" idx="0"/>
            </p:cNvCxnSpPr>
            <p:nvPr/>
          </p:nvCxnSpPr>
          <p:spPr>
            <a:xfrm flipV="1">
              <a:off x="8973659" y="5715000"/>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2"/>
              <a:endCxn id="54" idx="2"/>
            </p:cNvCxnSpPr>
            <p:nvPr/>
          </p:nvCxnSpPr>
          <p:spPr>
            <a:xfrm flipV="1">
              <a:off x="8973659" y="4298576"/>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2"/>
              <a:endCxn id="59" idx="5"/>
            </p:cNvCxnSpPr>
            <p:nvPr/>
          </p:nvCxnSpPr>
          <p:spPr>
            <a:xfrm flipH="1" flipV="1">
              <a:off x="6985638" y="1915496"/>
              <a:ext cx="1118446" cy="500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54" idx="0"/>
              <a:endCxn id="57" idx="0"/>
            </p:cNvCxnSpPr>
            <p:nvPr/>
          </p:nvCxnSpPr>
          <p:spPr>
            <a:xfrm rot="16200000" flipV="1">
              <a:off x="8243035" y="3101787"/>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5" idx="0"/>
              <a:endCxn id="57" idx="0"/>
            </p:cNvCxnSpPr>
            <p:nvPr/>
          </p:nvCxnSpPr>
          <p:spPr>
            <a:xfrm rot="5400000" flipH="1" flipV="1">
              <a:off x="7373458" y="3101786"/>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7180707" y="6306661"/>
              <a:ext cx="1129553" cy="4661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schemeClr>
                  </a:solidFill>
                </a:rPr>
                <a:t>C </a:t>
              </a:r>
              <a:r>
                <a:rPr lang="en-US" sz="1100" b="1" dirty="0">
                  <a:solidFill>
                    <a:schemeClr val="bg1">
                      <a:lumMod val="95000"/>
                    </a:schemeClr>
                  </a:solidFill>
                </a:rPr>
                <a:t>(class)</a:t>
              </a:r>
              <a:endParaRPr lang="en-US" sz="1400" b="1" dirty="0">
                <a:solidFill>
                  <a:schemeClr val="bg1">
                    <a:lumMod val="95000"/>
                  </a:schemeClr>
                </a:solidFill>
              </a:endParaRPr>
            </a:p>
          </p:txBody>
        </p:sp>
        <p:cxnSp>
          <p:nvCxnSpPr>
            <p:cNvPr id="67" name="Straight Arrow Connector 66"/>
            <p:cNvCxnSpPr/>
            <p:nvPr/>
          </p:nvCxnSpPr>
          <p:spPr>
            <a:xfrm flipV="1">
              <a:off x="8283375" y="5715000"/>
              <a:ext cx="510999" cy="58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270364" y="1968009"/>
              <a:ext cx="1873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261386" y="1609419"/>
              <a:ext cx="1873636"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432975" y="1492372"/>
              <a:ext cx="1873636" cy="536526"/>
            </a:xfrm>
            <a:prstGeom prst="rect">
              <a:avLst/>
            </a:prstGeom>
            <a:noFill/>
          </p:spPr>
          <p:txBody>
            <a:bodyPr wrap="square" rtlCol="0">
              <a:spAutoFit/>
            </a:bodyPr>
            <a:lstStyle/>
            <a:p>
              <a:r>
                <a:rPr lang="en-US" dirty="0"/>
                <a:t>c</a:t>
              </a:r>
              <a:r>
                <a:rPr lang="en-US" baseline="-25000" dirty="0"/>
                <a:t>1</a:t>
              </a:r>
              <a:r>
                <a:rPr lang="en-US" dirty="0"/>
                <a:t> c</a:t>
              </a:r>
              <a:r>
                <a:rPr lang="en-US" baseline="-25000" dirty="0"/>
                <a:t>2</a:t>
              </a:r>
              <a:r>
                <a:rPr lang="en-US" dirty="0"/>
                <a:t>  …  </a:t>
              </a:r>
              <a:r>
                <a:rPr lang="en-US" dirty="0" err="1"/>
                <a:t>c</a:t>
              </a:r>
              <a:r>
                <a:rPr lang="en-US" baseline="-25000" dirty="0" err="1"/>
                <a:t>n</a:t>
              </a:r>
              <a:endParaRPr lang="en-US" baseline="-25000" dirty="0"/>
            </a:p>
          </p:txBody>
        </p:sp>
        <p:cxnSp>
          <p:nvCxnSpPr>
            <p:cNvPr id="80" name="Straight Arrow Connector 79"/>
            <p:cNvCxnSpPr>
              <a:stCxn id="57" idx="2"/>
            </p:cNvCxnSpPr>
            <p:nvPr/>
          </p:nvCxnSpPr>
          <p:spPr>
            <a:xfrm flipV="1">
              <a:off x="8104083" y="1991600"/>
              <a:ext cx="0" cy="424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5654853" y="1826261"/>
            <a:ext cx="2547542" cy="3714985"/>
            <a:chOff x="7740943" y="1515321"/>
            <a:chExt cx="3088120" cy="4816758"/>
          </a:xfrm>
        </p:grpSpPr>
        <p:sp>
          <p:nvSpPr>
            <p:cNvPr id="85" name="Rounded Rectangle 84"/>
            <p:cNvSpPr/>
            <p:nvPr/>
          </p:nvSpPr>
          <p:spPr>
            <a:xfrm>
              <a:off x="9915945" y="5908246"/>
              <a:ext cx="913117" cy="423833"/>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Z (noise)</a:t>
              </a:r>
            </a:p>
          </p:txBody>
        </p:sp>
        <p:grpSp>
          <p:nvGrpSpPr>
            <p:cNvPr id="86" name="Group 85"/>
            <p:cNvGrpSpPr/>
            <p:nvPr/>
          </p:nvGrpSpPr>
          <p:grpSpPr>
            <a:xfrm>
              <a:off x="9915945" y="4620448"/>
              <a:ext cx="913118" cy="904916"/>
              <a:chOff x="1757079" y="4410635"/>
              <a:chExt cx="1129554" cy="995298"/>
            </a:xfrm>
          </p:grpSpPr>
          <p:sp>
            <p:nvSpPr>
              <p:cNvPr id="104" name="Flowchart: Off-page Connector 10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5" name="TextBox 104"/>
              <p:cNvSpPr txBox="1"/>
              <p:nvPr/>
            </p:nvSpPr>
            <p:spPr>
              <a:xfrm>
                <a:off x="1757079" y="4572000"/>
                <a:ext cx="1129554" cy="833933"/>
              </a:xfrm>
              <a:prstGeom prst="rect">
                <a:avLst/>
              </a:prstGeom>
              <a:noFill/>
            </p:spPr>
            <p:txBody>
              <a:bodyPr wrap="square" rtlCol="0">
                <a:spAutoFit/>
              </a:bodyPr>
              <a:lstStyle/>
              <a:p>
                <a:pPr algn="ctr"/>
                <a:r>
                  <a:rPr lang="en-US" sz="3200" b="1" dirty="0">
                    <a:solidFill>
                      <a:schemeClr val="bg1"/>
                    </a:solidFill>
                  </a:rPr>
                  <a:t>G</a:t>
                </a:r>
              </a:p>
            </p:txBody>
          </p:sp>
        </p:grpSp>
        <p:sp>
          <p:nvSpPr>
            <p:cNvPr id="87" name="Rounded Rectangle 86"/>
            <p:cNvSpPr/>
            <p:nvPr/>
          </p:nvSpPr>
          <p:spPr>
            <a:xfrm>
              <a:off x="9915945" y="3658672"/>
              <a:ext cx="913117" cy="42383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400" b="1" dirty="0">
                <a:solidFill>
                  <a:schemeClr val="bg1">
                    <a:lumMod val="95000"/>
                  </a:schemeClr>
                </a:solidFill>
              </a:endParaRPr>
            </a:p>
          </p:txBody>
        </p:sp>
        <p:sp>
          <p:nvSpPr>
            <p:cNvPr id="88" name="Rounded Rectangle 87"/>
            <p:cNvSpPr/>
            <p:nvPr/>
          </p:nvSpPr>
          <p:spPr>
            <a:xfrm>
              <a:off x="7740943" y="3658671"/>
              <a:ext cx="1438917" cy="41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95000"/>
                    </a:schemeClr>
                  </a:solidFill>
                </a:rPr>
                <a:t>C</a:t>
              </a:r>
              <a:r>
                <a:rPr lang="en-US" b="1" baseline="-25000" dirty="0" err="1">
                  <a:solidFill>
                    <a:schemeClr val="bg1">
                      <a:lumMod val="95000"/>
                    </a:schemeClr>
                  </a:solidFill>
                </a:rPr>
                <a:t>real</a:t>
              </a:r>
              <a:r>
                <a:rPr lang="en-US" b="1" dirty="0">
                  <a:solidFill>
                    <a:schemeClr val="bg1">
                      <a:lumMod val="95000"/>
                    </a:schemeClr>
                  </a:solidFill>
                </a:rPr>
                <a:t>   </a:t>
              </a:r>
              <a:r>
                <a:rPr lang="en-US" b="1" dirty="0" err="1">
                  <a:solidFill>
                    <a:schemeClr val="bg1">
                      <a:lumMod val="95000"/>
                    </a:schemeClr>
                  </a:solidFill>
                </a:rPr>
                <a:t>X</a:t>
              </a:r>
              <a:r>
                <a:rPr lang="en-US" b="1" baseline="-25000" dirty="0" err="1">
                  <a:solidFill>
                    <a:schemeClr val="bg1">
                      <a:lumMod val="95000"/>
                    </a:schemeClr>
                  </a:solidFill>
                </a:rPr>
                <a:t>real</a:t>
              </a:r>
              <a:endParaRPr lang="en-US" b="1" dirty="0">
                <a:solidFill>
                  <a:schemeClr val="bg1">
                    <a:lumMod val="95000"/>
                  </a:schemeClr>
                </a:solidFill>
              </a:endParaRPr>
            </a:p>
          </p:txBody>
        </p:sp>
        <p:sp>
          <p:nvSpPr>
            <p:cNvPr id="90" name="Oval 89"/>
            <p:cNvSpPr/>
            <p:nvPr/>
          </p:nvSpPr>
          <p:spPr>
            <a:xfrm>
              <a:off x="10251094" y="1637548"/>
              <a:ext cx="289875" cy="326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a:stCxn id="85" idx="0"/>
              <a:endCxn id="104" idx="0"/>
            </p:cNvCxnSpPr>
            <p:nvPr/>
          </p:nvCxnSpPr>
          <p:spPr>
            <a:xfrm flipV="1">
              <a:off x="10372504" y="5370304"/>
              <a:ext cx="0" cy="537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04" idx="2"/>
              <a:endCxn id="87" idx="2"/>
            </p:cNvCxnSpPr>
            <p:nvPr/>
          </p:nvCxnSpPr>
          <p:spPr>
            <a:xfrm flipV="1">
              <a:off x="10372504" y="4082504"/>
              <a:ext cx="0" cy="537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p:cNvSpPr/>
            <p:nvPr/>
          </p:nvSpPr>
          <p:spPr>
            <a:xfrm>
              <a:off x="8923104" y="5908236"/>
              <a:ext cx="913117" cy="42383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schemeClr>
                  </a:solidFill>
                </a:rPr>
                <a:t>C </a:t>
              </a:r>
              <a:r>
                <a:rPr lang="en-US" sz="1100" b="1" dirty="0">
                  <a:solidFill>
                    <a:schemeClr val="bg1">
                      <a:lumMod val="95000"/>
                    </a:schemeClr>
                  </a:solidFill>
                </a:rPr>
                <a:t>(class)</a:t>
              </a:r>
              <a:endParaRPr lang="en-US" sz="1400" b="1" dirty="0">
                <a:solidFill>
                  <a:schemeClr val="bg1">
                    <a:lumMod val="95000"/>
                  </a:schemeClr>
                </a:solidFill>
              </a:endParaRPr>
            </a:p>
          </p:txBody>
        </p:sp>
        <p:cxnSp>
          <p:nvCxnSpPr>
            <p:cNvPr id="97" name="Straight Arrow Connector 96"/>
            <p:cNvCxnSpPr/>
            <p:nvPr/>
          </p:nvCxnSpPr>
          <p:spPr>
            <a:xfrm flipV="1">
              <a:off x="9814487" y="5370304"/>
              <a:ext cx="413085" cy="533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60477" y="1963575"/>
              <a:ext cx="15146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253219" y="1637548"/>
              <a:ext cx="1514624"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391928" y="1515321"/>
              <a:ext cx="1514624" cy="518773"/>
            </a:xfrm>
            <a:prstGeom prst="rect">
              <a:avLst/>
            </a:prstGeom>
            <a:noFill/>
          </p:spPr>
          <p:txBody>
            <a:bodyPr wrap="square" rtlCol="0">
              <a:spAutoFit/>
            </a:bodyPr>
            <a:lstStyle/>
            <a:p>
              <a:r>
                <a:rPr lang="en-US" sz="2000" dirty="0"/>
                <a:t>c</a:t>
              </a:r>
              <a:r>
                <a:rPr lang="en-US" sz="2000" baseline="-25000" dirty="0"/>
                <a:t>1</a:t>
              </a:r>
              <a:r>
                <a:rPr lang="en-US" sz="2000" dirty="0"/>
                <a:t> c</a:t>
              </a:r>
              <a:r>
                <a:rPr lang="en-US" sz="2000" baseline="-25000" dirty="0"/>
                <a:t>2</a:t>
              </a:r>
              <a:r>
                <a:rPr lang="en-US" sz="2000" dirty="0"/>
                <a:t>  …  </a:t>
              </a:r>
              <a:r>
                <a:rPr lang="en-US" sz="2000" dirty="0" err="1"/>
                <a:t>c</a:t>
              </a:r>
              <a:r>
                <a:rPr lang="en-US" sz="2000" baseline="-25000" dirty="0" err="1"/>
                <a:t>n</a:t>
              </a:r>
              <a:endParaRPr lang="en-US" sz="2000" baseline="-25000" dirty="0"/>
            </a:p>
          </p:txBody>
        </p:sp>
        <p:cxnSp>
          <p:nvCxnSpPr>
            <p:cNvPr id="101" name="Straight Arrow Connector 100"/>
            <p:cNvCxnSpPr/>
            <p:nvPr/>
          </p:nvCxnSpPr>
          <p:spPr>
            <a:xfrm flipV="1">
              <a:off x="10396032" y="1963575"/>
              <a:ext cx="0" cy="385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9915945" y="2351723"/>
              <a:ext cx="913118" cy="817740"/>
              <a:chOff x="1757079" y="4410635"/>
              <a:chExt cx="1129554" cy="899417"/>
            </a:xfrm>
          </p:grpSpPr>
          <p:sp>
            <p:nvSpPr>
              <p:cNvPr id="107" name="Flowchart: Off-page Connector 10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8" name="TextBox 107"/>
              <p:cNvSpPr txBox="1"/>
              <p:nvPr/>
            </p:nvSpPr>
            <p:spPr>
              <a:xfrm>
                <a:off x="1757079" y="4476118"/>
                <a:ext cx="1129554" cy="833934"/>
              </a:xfrm>
              <a:prstGeom prst="rect">
                <a:avLst/>
              </a:prstGeom>
              <a:noFill/>
            </p:spPr>
            <p:txBody>
              <a:bodyPr wrap="square" rtlCol="0">
                <a:spAutoFit/>
              </a:bodyPr>
              <a:lstStyle/>
              <a:p>
                <a:pPr algn="ctr"/>
                <a:r>
                  <a:rPr lang="en-US" sz="3200" b="1" dirty="0">
                    <a:solidFill>
                      <a:schemeClr val="bg1"/>
                    </a:solidFill>
                  </a:rPr>
                  <a:t>D</a:t>
                </a:r>
                <a:r>
                  <a:rPr lang="en-US" sz="3200" b="1" baseline="-25000" dirty="0">
                    <a:solidFill>
                      <a:schemeClr val="bg1"/>
                    </a:solidFill>
                  </a:rPr>
                  <a:t>1</a:t>
                </a:r>
              </a:p>
            </p:txBody>
          </p:sp>
        </p:grpSp>
        <p:cxnSp>
          <p:nvCxnSpPr>
            <p:cNvPr id="110" name="Straight Arrow Connector 109"/>
            <p:cNvCxnSpPr>
              <a:stCxn id="87" idx="0"/>
              <a:endCxn id="108" idx="2"/>
            </p:cNvCxnSpPr>
            <p:nvPr/>
          </p:nvCxnSpPr>
          <p:spPr>
            <a:xfrm flipV="1">
              <a:off x="10372504" y="3169463"/>
              <a:ext cx="0" cy="4892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p:cNvCxnSpPr/>
            <p:nvPr/>
          </p:nvCxnSpPr>
          <p:spPr>
            <a:xfrm flipV="1">
              <a:off x="8767482" y="3117100"/>
              <a:ext cx="1309446" cy="701865"/>
            </a:xfrm>
            <a:prstGeom prst="curvedConnector3">
              <a:avLst>
                <a:gd name="adj1" fmla="val 9929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8" idx="0"/>
              <a:endCxn id="88" idx="2"/>
            </p:cNvCxnSpPr>
            <p:nvPr/>
          </p:nvCxnSpPr>
          <p:spPr>
            <a:xfrm>
              <a:off x="8460402" y="3658671"/>
              <a:ext cx="0" cy="413308"/>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692681" y="2342494"/>
              <a:ext cx="913118" cy="835175"/>
              <a:chOff x="1757079" y="4410635"/>
              <a:chExt cx="1129554" cy="918593"/>
            </a:xfrm>
          </p:grpSpPr>
          <p:sp>
            <p:nvSpPr>
              <p:cNvPr id="144" name="Flowchart: Off-page Connector 14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45" name="TextBox 144"/>
              <p:cNvSpPr txBox="1"/>
              <p:nvPr/>
            </p:nvSpPr>
            <p:spPr>
              <a:xfrm>
                <a:off x="1757079" y="4495294"/>
                <a:ext cx="1129554" cy="833934"/>
              </a:xfrm>
              <a:prstGeom prst="rect">
                <a:avLst/>
              </a:prstGeom>
              <a:noFill/>
            </p:spPr>
            <p:txBody>
              <a:bodyPr wrap="square" rtlCol="0">
                <a:spAutoFit/>
              </a:bodyPr>
              <a:lstStyle/>
              <a:p>
                <a:pPr algn="ctr"/>
                <a:r>
                  <a:rPr lang="en-US" sz="3200" b="1" dirty="0">
                    <a:solidFill>
                      <a:schemeClr val="bg1"/>
                    </a:solidFill>
                  </a:rPr>
                  <a:t>D</a:t>
                </a:r>
                <a:r>
                  <a:rPr lang="en-US" sz="3200" b="1" baseline="-25000" dirty="0">
                    <a:solidFill>
                      <a:schemeClr val="bg1"/>
                    </a:solidFill>
                  </a:rPr>
                  <a:t>2</a:t>
                </a:r>
              </a:p>
            </p:txBody>
          </p:sp>
        </p:grpSp>
        <p:cxnSp>
          <p:nvCxnSpPr>
            <p:cNvPr id="147" name="Straight Arrow Connector 146"/>
            <p:cNvCxnSpPr>
              <a:stCxn id="108" idx="1"/>
              <a:endCxn id="145" idx="3"/>
            </p:cNvCxnSpPr>
            <p:nvPr/>
          </p:nvCxnSpPr>
          <p:spPr>
            <a:xfrm flipH="1">
              <a:off x="9605799" y="2790361"/>
              <a:ext cx="310146" cy="82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00" idx="2"/>
            </p:cNvCxnSpPr>
            <p:nvPr/>
          </p:nvCxnSpPr>
          <p:spPr>
            <a:xfrm flipV="1">
              <a:off x="9149240" y="2034094"/>
              <a:ext cx="0" cy="3084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96" idx="0"/>
            </p:cNvCxnSpPr>
            <p:nvPr/>
          </p:nvCxnSpPr>
          <p:spPr>
            <a:xfrm flipH="1" flipV="1">
              <a:off x="9379662" y="3079317"/>
              <a:ext cx="1" cy="282891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8068235" y="3079317"/>
              <a:ext cx="699247" cy="5793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8313251" y="1920391"/>
            <a:ext cx="1691366" cy="3634296"/>
            <a:chOff x="770957" y="1152232"/>
            <a:chExt cx="2429441" cy="4692769"/>
          </a:xfrm>
        </p:grpSpPr>
        <p:sp>
          <p:nvSpPr>
            <p:cNvPr id="167" name="Rounded Rectangle 166"/>
            <p:cNvSpPr/>
            <p:nvPr/>
          </p:nvSpPr>
          <p:spPr>
            <a:xfrm>
              <a:off x="2243806" y="5421693"/>
              <a:ext cx="956591" cy="423308"/>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(noise)</a:t>
              </a:r>
            </a:p>
          </p:txBody>
        </p:sp>
        <p:grpSp>
          <p:nvGrpSpPr>
            <p:cNvPr id="168" name="Group 167"/>
            <p:cNvGrpSpPr/>
            <p:nvPr/>
          </p:nvGrpSpPr>
          <p:grpSpPr>
            <a:xfrm>
              <a:off x="2243806" y="4135489"/>
              <a:ext cx="956592" cy="901617"/>
              <a:chOff x="1757079" y="4410635"/>
              <a:chExt cx="1129554" cy="992900"/>
            </a:xfrm>
          </p:grpSpPr>
          <p:sp>
            <p:nvSpPr>
              <p:cNvPr id="188" name="Flowchart: Off-page Connector 187"/>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9" name="TextBox 188"/>
              <p:cNvSpPr txBox="1"/>
              <p:nvPr/>
            </p:nvSpPr>
            <p:spPr>
              <a:xfrm>
                <a:off x="1757079" y="4571999"/>
                <a:ext cx="1129554" cy="831536"/>
              </a:xfrm>
              <a:prstGeom prst="rect">
                <a:avLst/>
              </a:prstGeom>
              <a:noFill/>
            </p:spPr>
            <p:txBody>
              <a:bodyPr wrap="square" rtlCol="0">
                <a:spAutoFit/>
              </a:bodyPr>
              <a:lstStyle/>
              <a:p>
                <a:pPr algn="ctr"/>
                <a:r>
                  <a:rPr lang="en-US" sz="3200" b="1" dirty="0">
                    <a:solidFill>
                      <a:schemeClr val="bg1"/>
                    </a:solidFill>
                  </a:rPr>
                  <a:t>G</a:t>
                </a:r>
              </a:p>
            </p:txBody>
          </p:sp>
        </p:grpSp>
        <p:sp>
          <p:nvSpPr>
            <p:cNvPr id="169" name="Rounded Rectangle 168"/>
            <p:cNvSpPr/>
            <p:nvPr/>
          </p:nvSpPr>
          <p:spPr>
            <a:xfrm>
              <a:off x="2243806" y="3174906"/>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170" name="Rounded Rectangle 169"/>
            <p:cNvSpPr/>
            <p:nvPr/>
          </p:nvSpPr>
          <p:spPr>
            <a:xfrm>
              <a:off x="770959" y="3174905"/>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171" name="Group 170"/>
            <p:cNvGrpSpPr/>
            <p:nvPr/>
          </p:nvGrpSpPr>
          <p:grpSpPr>
            <a:xfrm>
              <a:off x="1507383" y="1888701"/>
              <a:ext cx="956592" cy="901617"/>
              <a:chOff x="1757079" y="4410635"/>
              <a:chExt cx="1129554" cy="992900"/>
            </a:xfrm>
          </p:grpSpPr>
          <p:sp>
            <p:nvSpPr>
              <p:cNvPr id="186" name="Flowchart: Off-page Connector 185"/>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7" name="TextBox 186"/>
              <p:cNvSpPr txBox="1"/>
              <p:nvPr/>
            </p:nvSpPr>
            <p:spPr>
              <a:xfrm>
                <a:off x="1757079" y="4571999"/>
                <a:ext cx="1129554" cy="831536"/>
              </a:xfrm>
              <a:prstGeom prst="rect">
                <a:avLst/>
              </a:prstGeom>
              <a:noFill/>
            </p:spPr>
            <p:txBody>
              <a:bodyPr wrap="square" rtlCol="0">
                <a:spAutoFit/>
              </a:bodyPr>
              <a:lstStyle/>
              <a:p>
                <a:pPr algn="ctr"/>
                <a:r>
                  <a:rPr lang="en-US" sz="3200" b="1" dirty="0">
                    <a:solidFill>
                      <a:schemeClr val="bg1"/>
                    </a:solidFill>
                  </a:rPr>
                  <a:t>D</a:t>
                </a:r>
              </a:p>
            </p:txBody>
          </p:sp>
        </p:grpSp>
        <p:sp>
          <p:nvSpPr>
            <p:cNvPr id="172" name="Oval 171"/>
            <p:cNvSpPr/>
            <p:nvPr/>
          </p:nvSpPr>
          <p:spPr>
            <a:xfrm>
              <a:off x="1833841" y="1152232"/>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7" idx="0"/>
              <a:endCxn id="188" idx="0"/>
            </p:cNvCxnSpPr>
            <p:nvPr/>
          </p:nvCxnSpPr>
          <p:spPr>
            <a:xfrm flipV="1">
              <a:off x="2722102" y="4884417"/>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88" idx="2"/>
              <a:endCxn id="169" idx="2"/>
            </p:cNvCxnSpPr>
            <p:nvPr/>
          </p:nvCxnSpPr>
          <p:spPr>
            <a:xfrm flipV="1">
              <a:off x="2722102" y="3598214"/>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86" idx="2"/>
              <a:endCxn id="172" idx="4"/>
            </p:cNvCxnSpPr>
            <p:nvPr/>
          </p:nvCxnSpPr>
          <p:spPr>
            <a:xfrm flipV="1">
              <a:off x="1985679" y="1477849"/>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p:cNvCxnSpPr>
              <a:stCxn id="169" idx="0"/>
              <a:endCxn id="186" idx="0"/>
            </p:cNvCxnSpPr>
            <p:nvPr/>
          </p:nvCxnSpPr>
          <p:spPr>
            <a:xfrm rot="16200000" flipV="1">
              <a:off x="2085252" y="2538057"/>
              <a:ext cx="537277" cy="73642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7" name="Curved Connector 176"/>
            <p:cNvCxnSpPr>
              <a:stCxn id="170" idx="0"/>
              <a:endCxn id="186" idx="0"/>
            </p:cNvCxnSpPr>
            <p:nvPr/>
          </p:nvCxnSpPr>
          <p:spPr>
            <a:xfrm rot="5400000" flipH="1" flipV="1">
              <a:off x="1348829" y="2538056"/>
              <a:ext cx="537276" cy="73642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8" name="Rounded Rectangle 177"/>
            <p:cNvSpPr/>
            <p:nvPr/>
          </p:nvSpPr>
          <p:spPr>
            <a:xfrm>
              <a:off x="770958" y="5421693"/>
              <a:ext cx="956591" cy="423308"/>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a:t>
              </a:r>
              <a:r>
                <a:rPr lang="en-US" sz="900" b="1" dirty="0">
                  <a:solidFill>
                    <a:schemeClr val="tx1"/>
                  </a:solidFill>
                </a:rPr>
                <a:t>(latent)</a:t>
              </a:r>
              <a:endParaRPr lang="en-US" sz="1000" b="1" dirty="0">
                <a:solidFill>
                  <a:schemeClr val="tx1"/>
                </a:solidFill>
              </a:endParaRPr>
            </a:p>
          </p:txBody>
        </p:sp>
        <p:grpSp>
          <p:nvGrpSpPr>
            <p:cNvPr id="179" name="Group 178"/>
            <p:cNvGrpSpPr/>
            <p:nvPr/>
          </p:nvGrpSpPr>
          <p:grpSpPr>
            <a:xfrm>
              <a:off x="770957" y="4078276"/>
              <a:ext cx="956592" cy="790655"/>
              <a:chOff x="1757079" y="4364684"/>
              <a:chExt cx="1129554" cy="870703"/>
            </a:xfrm>
          </p:grpSpPr>
          <p:sp>
            <p:nvSpPr>
              <p:cNvPr id="184" name="Flowchart: Off-page Connector 183"/>
              <p:cNvSpPr/>
              <p:nvPr/>
            </p:nvSpPr>
            <p:spPr>
              <a:xfrm>
                <a:off x="1757080" y="4410635"/>
                <a:ext cx="1129553" cy="824752"/>
              </a:xfrm>
              <a:prstGeom prst="flowChartOffpage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5" name="TextBox 184"/>
              <p:cNvSpPr txBox="1"/>
              <p:nvPr/>
            </p:nvSpPr>
            <p:spPr>
              <a:xfrm>
                <a:off x="1757079" y="4364684"/>
                <a:ext cx="1129554" cy="711766"/>
              </a:xfrm>
              <a:prstGeom prst="rect">
                <a:avLst/>
              </a:prstGeom>
              <a:noFill/>
            </p:spPr>
            <p:txBody>
              <a:bodyPr wrap="square" rtlCol="0">
                <a:spAutoFit/>
              </a:bodyPr>
              <a:lstStyle/>
              <a:p>
                <a:pPr algn="ctr"/>
                <a:r>
                  <a:rPr lang="en-US" sz="3600" b="1" dirty="0">
                    <a:solidFill>
                      <a:schemeClr val="bg1"/>
                    </a:solidFill>
                  </a:rPr>
                  <a:t>E</a:t>
                </a:r>
              </a:p>
            </p:txBody>
          </p:sp>
        </p:grpSp>
        <p:cxnSp>
          <p:nvCxnSpPr>
            <p:cNvPr id="180" name="Straight Arrow Connector 179"/>
            <p:cNvCxnSpPr>
              <a:stCxn id="170" idx="2"/>
            </p:cNvCxnSpPr>
            <p:nvPr/>
          </p:nvCxnSpPr>
          <p:spPr>
            <a:xfrm flipH="1">
              <a:off x="1249253" y="3598213"/>
              <a:ext cx="2" cy="537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84" idx="2"/>
              <a:endCxn id="178" idx="0"/>
            </p:cNvCxnSpPr>
            <p:nvPr/>
          </p:nvCxnSpPr>
          <p:spPr>
            <a:xfrm>
              <a:off x="1249254" y="4868931"/>
              <a:ext cx="0" cy="552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2" name="Curved Connector 181"/>
            <p:cNvCxnSpPr>
              <a:endCxn id="186" idx="0"/>
            </p:cNvCxnSpPr>
            <p:nvPr/>
          </p:nvCxnSpPr>
          <p:spPr>
            <a:xfrm rot="5400000" flipH="1" flipV="1">
              <a:off x="354500" y="3790514"/>
              <a:ext cx="2784063" cy="478296"/>
            </a:xfrm>
            <a:prstGeom prst="curvedConnector3">
              <a:avLst>
                <a:gd name="adj1" fmla="val 991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urved Connector 182"/>
            <p:cNvCxnSpPr>
              <a:endCxn id="186" idx="0"/>
            </p:cNvCxnSpPr>
            <p:nvPr/>
          </p:nvCxnSpPr>
          <p:spPr>
            <a:xfrm rot="16200000" flipV="1">
              <a:off x="832796" y="3790514"/>
              <a:ext cx="2784063" cy="478296"/>
            </a:xfrm>
            <a:prstGeom prst="curvedConnector3">
              <a:avLst>
                <a:gd name="adj1" fmla="val 10394"/>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0091159" y="1920392"/>
            <a:ext cx="2060500" cy="3620848"/>
            <a:chOff x="4433040" y="1152232"/>
            <a:chExt cx="3048002" cy="4692769"/>
          </a:xfrm>
        </p:grpSpPr>
        <p:sp>
          <p:nvSpPr>
            <p:cNvPr id="191" name="Rounded Rectangle 190"/>
            <p:cNvSpPr/>
            <p:nvPr/>
          </p:nvSpPr>
          <p:spPr>
            <a:xfrm>
              <a:off x="6524450" y="5421693"/>
              <a:ext cx="956591" cy="4233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Y</a:t>
              </a:r>
              <a:r>
                <a:rPr lang="en-US" sz="2000" b="1" baseline="-25000" dirty="0" err="1">
                  <a:solidFill>
                    <a:schemeClr val="bg1"/>
                  </a:solidFill>
                </a:rPr>
                <a:t>real</a:t>
              </a:r>
              <a:endParaRPr lang="en-US" sz="2000" b="1" baseline="-25000" dirty="0">
                <a:solidFill>
                  <a:schemeClr val="bg1"/>
                </a:solidFill>
              </a:endParaRPr>
            </a:p>
          </p:txBody>
        </p:sp>
        <p:grpSp>
          <p:nvGrpSpPr>
            <p:cNvPr id="192" name="Group 191"/>
            <p:cNvGrpSpPr/>
            <p:nvPr/>
          </p:nvGrpSpPr>
          <p:grpSpPr>
            <a:xfrm>
              <a:off x="6524450" y="4135490"/>
              <a:ext cx="956592" cy="904423"/>
              <a:chOff x="1757079" y="4410635"/>
              <a:chExt cx="1129554" cy="995990"/>
            </a:xfrm>
          </p:grpSpPr>
          <p:sp>
            <p:nvSpPr>
              <p:cNvPr id="217" name="Flowchart: Off-page Connector 21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8" name="TextBox 217"/>
              <p:cNvSpPr txBox="1"/>
              <p:nvPr/>
            </p:nvSpPr>
            <p:spPr>
              <a:xfrm>
                <a:off x="1757079" y="4572001"/>
                <a:ext cx="1129554" cy="834624"/>
              </a:xfrm>
              <a:prstGeom prst="rect">
                <a:avLst/>
              </a:prstGeom>
              <a:noFill/>
            </p:spPr>
            <p:txBody>
              <a:bodyPr wrap="square" rtlCol="0">
                <a:spAutoFit/>
              </a:bodyPr>
              <a:lstStyle/>
              <a:p>
                <a:pPr algn="ctr"/>
                <a:r>
                  <a:rPr lang="en-US" sz="3200" b="1" dirty="0">
                    <a:solidFill>
                      <a:schemeClr val="bg1"/>
                    </a:solidFill>
                  </a:rPr>
                  <a:t>F</a:t>
                </a:r>
              </a:p>
            </p:txBody>
          </p:sp>
        </p:grpSp>
        <p:sp>
          <p:nvSpPr>
            <p:cNvPr id="193" name="Rounded Rectangle 192"/>
            <p:cNvSpPr/>
            <p:nvPr/>
          </p:nvSpPr>
          <p:spPr>
            <a:xfrm>
              <a:off x="6524450" y="3174906"/>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95000"/>
                    </a:schemeClr>
                  </a:solidFill>
                </a:rPr>
                <a:t>X</a:t>
              </a:r>
              <a:r>
                <a:rPr lang="en-US" b="1" baseline="-25000" dirty="0" err="1">
                  <a:solidFill>
                    <a:schemeClr val="bg1">
                      <a:lumMod val="95000"/>
                    </a:schemeClr>
                  </a:solidFill>
                </a:rPr>
                <a:t>fake</a:t>
              </a:r>
              <a:endParaRPr lang="en-US" b="1" dirty="0">
                <a:solidFill>
                  <a:schemeClr val="bg1">
                    <a:lumMod val="95000"/>
                  </a:schemeClr>
                </a:solidFill>
              </a:endParaRPr>
            </a:p>
          </p:txBody>
        </p:sp>
        <p:sp>
          <p:nvSpPr>
            <p:cNvPr id="194" name="Rounded Rectangle 193"/>
            <p:cNvSpPr/>
            <p:nvPr/>
          </p:nvSpPr>
          <p:spPr>
            <a:xfrm>
              <a:off x="4433041" y="3174906"/>
              <a:ext cx="956590"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Y</a:t>
              </a:r>
              <a:r>
                <a:rPr lang="en-US" sz="2000" b="1" baseline="-25000" dirty="0" err="1">
                  <a:solidFill>
                    <a:schemeClr val="bg1">
                      <a:lumMod val="95000"/>
                    </a:schemeClr>
                  </a:solidFill>
                </a:rPr>
                <a:t>fake</a:t>
              </a:r>
              <a:endParaRPr lang="en-US" sz="2000" b="1" dirty="0">
                <a:solidFill>
                  <a:schemeClr val="bg1">
                    <a:lumMod val="95000"/>
                  </a:schemeClr>
                </a:solidFill>
              </a:endParaRPr>
            </a:p>
          </p:txBody>
        </p:sp>
        <p:grpSp>
          <p:nvGrpSpPr>
            <p:cNvPr id="195" name="Group 194"/>
            <p:cNvGrpSpPr/>
            <p:nvPr/>
          </p:nvGrpSpPr>
          <p:grpSpPr>
            <a:xfrm>
              <a:off x="4976454" y="1888686"/>
              <a:ext cx="976483" cy="748925"/>
              <a:chOff x="1757080" y="4410635"/>
              <a:chExt cx="1153041" cy="824752"/>
            </a:xfrm>
          </p:grpSpPr>
          <p:sp>
            <p:nvSpPr>
              <p:cNvPr id="215" name="Flowchart: Off-page Connector 214"/>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6" name="TextBox 215"/>
              <p:cNvSpPr txBox="1"/>
              <p:nvPr/>
            </p:nvSpPr>
            <p:spPr>
              <a:xfrm>
                <a:off x="1780566" y="4463956"/>
                <a:ext cx="1129555" cy="746772"/>
              </a:xfrm>
              <a:prstGeom prst="rect">
                <a:avLst/>
              </a:prstGeom>
              <a:noFill/>
            </p:spPr>
            <p:txBody>
              <a:bodyPr wrap="square" rtlCol="0">
                <a:spAutoFit/>
              </a:bodyPr>
              <a:lstStyle/>
              <a:p>
                <a:pPr algn="ctr"/>
                <a:r>
                  <a:rPr lang="en-US" sz="2800" b="1" dirty="0" err="1">
                    <a:solidFill>
                      <a:schemeClr val="bg1"/>
                    </a:solidFill>
                  </a:rPr>
                  <a:t>D</a:t>
                </a:r>
                <a:r>
                  <a:rPr lang="en-US" sz="2800" b="1" baseline="-25000" dirty="0" err="1">
                    <a:solidFill>
                      <a:schemeClr val="bg1"/>
                    </a:solidFill>
                  </a:rPr>
                  <a:t>y</a:t>
                </a:r>
                <a:endParaRPr lang="en-US" sz="2800" b="1" baseline="-25000" dirty="0">
                  <a:solidFill>
                    <a:schemeClr val="bg1"/>
                  </a:solidFill>
                </a:endParaRPr>
              </a:p>
            </p:txBody>
          </p:sp>
        </p:grpSp>
        <p:sp>
          <p:nvSpPr>
            <p:cNvPr id="196" name="Oval 195"/>
            <p:cNvSpPr/>
            <p:nvPr/>
          </p:nvSpPr>
          <p:spPr>
            <a:xfrm>
              <a:off x="5302911" y="1152232"/>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196"/>
            <p:cNvCxnSpPr>
              <a:stCxn id="191" idx="0"/>
              <a:endCxn id="217" idx="0"/>
            </p:cNvCxnSpPr>
            <p:nvPr/>
          </p:nvCxnSpPr>
          <p:spPr>
            <a:xfrm flipV="1">
              <a:off x="7002746" y="4884417"/>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217" idx="2"/>
              <a:endCxn id="193" idx="2"/>
            </p:cNvCxnSpPr>
            <p:nvPr/>
          </p:nvCxnSpPr>
          <p:spPr>
            <a:xfrm flipV="1">
              <a:off x="7002746" y="3598214"/>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215" idx="2"/>
              <a:endCxn id="196" idx="4"/>
            </p:cNvCxnSpPr>
            <p:nvPr/>
          </p:nvCxnSpPr>
          <p:spPr>
            <a:xfrm flipV="1">
              <a:off x="5454749" y="1477849"/>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0" name="Rounded Rectangle 199"/>
            <p:cNvSpPr/>
            <p:nvPr/>
          </p:nvSpPr>
          <p:spPr>
            <a:xfrm>
              <a:off x="4433040" y="5421693"/>
              <a:ext cx="956591" cy="423308"/>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X</a:t>
              </a:r>
              <a:r>
                <a:rPr lang="en-US" sz="2000" b="1" baseline="-25000" dirty="0" err="1">
                  <a:solidFill>
                    <a:schemeClr val="bg1"/>
                  </a:solidFill>
                </a:rPr>
                <a:t>real</a:t>
              </a:r>
              <a:endParaRPr lang="en-US" sz="2000" b="1" dirty="0">
                <a:solidFill>
                  <a:schemeClr val="bg1"/>
                </a:solidFill>
              </a:endParaRPr>
            </a:p>
          </p:txBody>
        </p:sp>
        <p:grpSp>
          <p:nvGrpSpPr>
            <p:cNvPr id="201" name="Group 200"/>
            <p:cNvGrpSpPr/>
            <p:nvPr/>
          </p:nvGrpSpPr>
          <p:grpSpPr>
            <a:xfrm>
              <a:off x="4452020" y="4120001"/>
              <a:ext cx="956592" cy="904423"/>
              <a:chOff x="1757079" y="4410635"/>
              <a:chExt cx="1129554" cy="995990"/>
            </a:xfrm>
          </p:grpSpPr>
          <p:sp>
            <p:nvSpPr>
              <p:cNvPr id="213" name="Flowchart: Off-page Connector 212"/>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214" name="TextBox 213"/>
              <p:cNvSpPr txBox="1"/>
              <p:nvPr/>
            </p:nvSpPr>
            <p:spPr>
              <a:xfrm>
                <a:off x="1757079" y="4572001"/>
                <a:ext cx="1129554" cy="834624"/>
              </a:xfrm>
              <a:prstGeom prst="rect">
                <a:avLst/>
              </a:prstGeom>
              <a:noFill/>
            </p:spPr>
            <p:txBody>
              <a:bodyPr wrap="square" rtlCol="0">
                <a:spAutoFit/>
              </a:bodyPr>
              <a:lstStyle/>
              <a:p>
                <a:pPr algn="ctr"/>
                <a:r>
                  <a:rPr lang="en-US" sz="3200" b="1" dirty="0">
                    <a:solidFill>
                      <a:schemeClr val="bg1"/>
                    </a:solidFill>
                  </a:rPr>
                  <a:t>G</a:t>
                </a:r>
              </a:p>
            </p:txBody>
          </p:sp>
        </p:grpSp>
        <p:cxnSp>
          <p:nvCxnSpPr>
            <p:cNvPr id="202" name="Straight Arrow Connector 201"/>
            <p:cNvCxnSpPr>
              <a:endCxn id="213" idx="0"/>
            </p:cNvCxnSpPr>
            <p:nvPr/>
          </p:nvCxnSpPr>
          <p:spPr>
            <a:xfrm flipV="1">
              <a:off x="4930316" y="4868929"/>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213" idx="2"/>
            </p:cNvCxnSpPr>
            <p:nvPr/>
          </p:nvCxnSpPr>
          <p:spPr>
            <a:xfrm flipV="1">
              <a:off x="4930316" y="3582726"/>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6094146" y="1892691"/>
              <a:ext cx="996374" cy="748927"/>
              <a:chOff x="1757080" y="4410635"/>
              <a:chExt cx="1176529" cy="824752"/>
            </a:xfrm>
          </p:grpSpPr>
          <p:sp>
            <p:nvSpPr>
              <p:cNvPr id="211" name="Flowchart: Off-page Connector 210"/>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2" name="TextBox 211"/>
              <p:cNvSpPr txBox="1"/>
              <p:nvPr/>
            </p:nvSpPr>
            <p:spPr>
              <a:xfrm>
                <a:off x="1804054" y="4483150"/>
                <a:ext cx="1129555" cy="746771"/>
              </a:xfrm>
              <a:prstGeom prst="rect">
                <a:avLst/>
              </a:prstGeom>
              <a:noFill/>
            </p:spPr>
            <p:txBody>
              <a:bodyPr wrap="square" rtlCol="0">
                <a:spAutoFit/>
              </a:bodyPr>
              <a:lstStyle/>
              <a:p>
                <a:pPr algn="ctr"/>
                <a:r>
                  <a:rPr lang="en-US" sz="2800" b="1" dirty="0" err="1">
                    <a:solidFill>
                      <a:schemeClr val="bg1"/>
                    </a:solidFill>
                  </a:rPr>
                  <a:t>D</a:t>
                </a:r>
                <a:r>
                  <a:rPr lang="en-US" sz="2800" b="1" baseline="-25000" dirty="0" err="1">
                    <a:solidFill>
                      <a:schemeClr val="bg1"/>
                    </a:solidFill>
                  </a:rPr>
                  <a:t>x</a:t>
                </a:r>
                <a:endParaRPr lang="en-US" sz="2800" b="1" baseline="-25000" dirty="0">
                  <a:solidFill>
                    <a:schemeClr val="bg1"/>
                  </a:solidFill>
                </a:endParaRPr>
              </a:p>
            </p:txBody>
          </p:sp>
        </p:grpSp>
        <p:sp>
          <p:nvSpPr>
            <p:cNvPr id="205" name="Oval 204"/>
            <p:cNvSpPr/>
            <p:nvPr/>
          </p:nvSpPr>
          <p:spPr>
            <a:xfrm>
              <a:off x="6420604" y="1156227"/>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Arrow Connector 205"/>
            <p:cNvCxnSpPr>
              <a:stCxn id="211" idx="2"/>
              <a:endCxn id="205" idx="4"/>
            </p:cNvCxnSpPr>
            <p:nvPr/>
          </p:nvCxnSpPr>
          <p:spPr>
            <a:xfrm flipV="1">
              <a:off x="6572442" y="1481844"/>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4" idx="0"/>
            </p:cNvCxnSpPr>
            <p:nvPr/>
          </p:nvCxnSpPr>
          <p:spPr>
            <a:xfrm flipV="1">
              <a:off x="4911337" y="2637624"/>
              <a:ext cx="391575" cy="53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93" idx="0"/>
              <a:endCxn id="211" idx="0"/>
            </p:cNvCxnSpPr>
            <p:nvPr/>
          </p:nvCxnSpPr>
          <p:spPr>
            <a:xfrm flipH="1" flipV="1">
              <a:off x="6572442" y="2641618"/>
              <a:ext cx="430304" cy="533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p:cNvCxnSpPr>
              <a:stCxn id="200" idx="3"/>
            </p:cNvCxnSpPr>
            <p:nvPr/>
          </p:nvCxnSpPr>
          <p:spPr>
            <a:xfrm flipV="1">
              <a:off x="5389631" y="2637624"/>
              <a:ext cx="1030973" cy="2995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p:cNvCxnSpPr>
              <a:stCxn id="191" idx="1"/>
            </p:cNvCxnSpPr>
            <p:nvPr/>
          </p:nvCxnSpPr>
          <p:spPr>
            <a:xfrm rot="10800000">
              <a:off x="5606588" y="2637625"/>
              <a:ext cx="917863" cy="2995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p:nvCxnSpPr>
        <p:spPr>
          <a:xfrm>
            <a:off x="1755759" y="1075764"/>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3542816" y="1081651"/>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5615969" y="1075764"/>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272491" y="1076200"/>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0049783" y="1089211"/>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0" y="1707773"/>
            <a:ext cx="121920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0" y="6109444"/>
            <a:ext cx="12192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0" y="1196787"/>
            <a:ext cx="1765525" cy="461665"/>
          </a:xfrm>
          <a:prstGeom prst="rect">
            <a:avLst/>
          </a:prstGeom>
          <a:noFill/>
        </p:spPr>
        <p:txBody>
          <a:bodyPr wrap="square" rtlCol="0">
            <a:spAutoFit/>
          </a:bodyPr>
          <a:lstStyle/>
          <a:p>
            <a:pPr algn="ctr"/>
            <a:r>
              <a:rPr lang="en-US" sz="2400" b="1" dirty="0">
                <a:solidFill>
                  <a:srgbClr val="C00000"/>
                </a:solidFill>
              </a:rPr>
              <a:t>Vanilla</a:t>
            </a:r>
          </a:p>
        </p:txBody>
      </p:sp>
      <p:sp>
        <p:nvSpPr>
          <p:cNvPr id="231" name="TextBox 230"/>
          <p:cNvSpPr txBox="1"/>
          <p:nvPr/>
        </p:nvSpPr>
        <p:spPr>
          <a:xfrm>
            <a:off x="1756601" y="1199963"/>
            <a:ext cx="1765525" cy="461665"/>
          </a:xfrm>
          <a:prstGeom prst="rect">
            <a:avLst/>
          </a:prstGeom>
          <a:noFill/>
        </p:spPr>
        <p:txBody>
          <a:bodyPr wrap="square" rtlCol="0">
            <a:spAutoFit/>
          </a:bodyPr>
          <a:lstStyle/>
          <a:p>
            <a:pPr algn="ctr"/>
            <a:r>
              <a:rPr lang="en-US" sz="2400" b="1" dirty="0">
                <a:solidFill>
                  <a:srgbClr val="C00000"/>
                </a:solidFill>
              </a:rPr>
              <a:t>CGAN</a:t>
            </a:r>
          </a:p>
        </p:txBody>
      </p:sp>
      <p:sp>
        <p:nvSpPr>
          <p:cNvPr id="232" name="TextBox 231"/>
          <p:cNvSpPr txBox="1"/>
          <p:nvPr/>
        </p:nvSpPr>
        <p:spPr>
          <a:xfrm>
            <a:off x="3562466" y="1203741"/>
            <a:ext cx="2053503" cy="461665"/>
          </a:xfrm>
          <a:prstGeom prst="rect">
            <a:avLst/>
          </a:prstGeom>
          <a:noFill/>
        </p:spPr>
        <p:txBody>
          <a:bodyPr wrap="square" rtlCol="0">
            <a:spAutoFit/>
          </a:bodyPr>
          <a:lstStyle/>
          <a:p>
            <a:pPr algn="ctr"/>
            <a:r>
              <a:rPr lang="en-US" sz="2400" b="1" dirty="0">
                <a:solidFill>
                  <a:srgbClr val="C00000"/>
                </a:solidFill>
              </a:rPr>
              <a:t>AC-GAN</a:t>
            </a:r>
          </a:p>
        </p:txBody>
      </p:sp>
      <p:sp>
        <p:nvSpPr>
          <p:cNvPr id="233" name="TextBox 232"/>
          <p:cNvSpPr txBox="1"/>
          <p:nvPr/>
        </p:nvSpPr>
        <p:spPr>
          <a:xfrm>
            <a:off x="5616049" y="1192358"/>
            <a:ext cx="2662645" cy="461665"/>
          </a:xfrm>
          <a:prstGeom prst="rect">
            <a:avLst/>
          </a:prstGeom>
          <a:noFill/>
        </p:spPr>
        <p:txBody>
          <a:bodyPr wrap="square" rtlCol="0">
            <a:spAutoFit/>
          </a:bodyPr>
          <a:lstStyle/>
          <a:p>
            <a:pPr algn="ctr"/>
            <a:r>
              <a:rPr lang="en-US" sz="2400" b="1" dirty="0">
                <a:solidFill>
                  <a:srgbClr val="C00000"/>
                </a:solidFill>
              </a:rPr>
              <a:t>SS-GAN</a:t>
            </a:r>
          </a:p>
        </p:txBody>
      </p:sp>
      <p:sp>
        <p:nvSpPr>
          <p:cNvPr id="234" name="TextBox 233"/>
          <p:cNvSpPr txBox="1"/>
          <p:nvPr/>
        </p:nvSpPr>
        <p:spPr>
          <a:xfrm>
            <a:off x="8278039" y="1192358"/>
            <a:ext cx="1765525" cy="461665"/>
          </a:xfrm>
          <a:prstGeom prst="rect">
            <a:avLst/>
          </a:prstGeom>
          <a:noFill/>
        </p:spPr>
        <p:txBody>
          <a:bodyPr wrap="square" rtlCol="0">
            <a:spAutoFit/>
          </a:bodyPr>
          <a:lstStyle/>
          <a:p>
            <a:pPr algn="ctr"/>
            <a:r>
              <a:rPr lang="en-US" sz="2400" b="1" dirty="0" err="1">
                <a:solidFill>
                  <a:srgbClr val="C00000"/>
                </a:solidFill>
              </a:rPr>
              <a:t>BiGAN</a:t>
            </a:r>
            <a:endParaRPr lang="en-US" sz="2400" b="1" dirty="0">
              <a:solidFill>
                <a:srgbClr val="C00000"/>
              </a:solidFill>
            </a:endParaRPr>
          </a:p>
        </p:txBody>
      </p:sp>
      <p:sp>
        <p:nvSpPr>
          <p:cNvPr id="235" name="TextBox 234"/>
          <p:cNvSpPr txBox="1"/>
          <p:nvPr/>
        </p:nvSpPr>
        <p:spPr>
          <a:xfrm>
            <a:off x="10043564" y="1196787"/>
            <a:ext cx="2108094" cy="461665"/>
          </a:xfrm>
          <a:prstGeom prst="rect">
            <a:avLst/>
          </a:prstGeom>
          <a:noFill/>
        </p:spPr>
        <p:txBody>
          <a:bodyPr wrap="square" rtlCol="0">
            <a:spAutoFit/>
          </a:bodyPr>
          <a:lstStyle/>
          <a:p>
            <a:pPr algn="ctr"/>
            <a:r>
              <a:rPr lang="en-US" sz="2400" b="1" dirty="0" err="1">
                <a:solidFill>
                  <a:srgbClr val="C00000"/>
                </a:solidFill>
              </a:rPr>
              <a:t>CycleGAN</a:t>
            </a:r>
            <a:endParaRPr lang="en-US" sz="2400" b="1" dirty="0">
              <a:solidFill>
                <a:srgbClr val="C00000"/>
              </a:solidFill>
            </a:endParaRPr>
          </a:p>
        </p:txBody>
      </p:sp>
    </p:spTree>
    <p:extLst>
      <p:ext uri="{BB962C8B-B14F-4D97-AF65-F5344CB8AC3E}">
        <p14:creationId xmlns:p14="http://schemas.microsoft.com/office/powerpoint/2010/main" val="3533109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 y="0"/>
            <a:ext cx="12192000" cy="1107996"/>
          </a:xfrm>
          <a:prstGeom prst="rect">
            <a:avLst/>
          </a:prstGeom>
          <a:noFill/>
        </p:spPr>
        <p:txBody>
          <a:bodyPr wrap="square" rtlCol="0">
            <a:spAutoFit/>
          </a:bodyPr>
          <a:lstStyle/>
          <a:p>
            <a:pPr algn="ctr"/>
            <a:r>
              <a:rPr lang="vi-VN" sz="6600" b="1" dirty="0">
                <a:latin typeface="+mj-lt"/>
              </a:rPr>
              <a:t>Project: Hỗ trợ trẻ em tập vẽ</a:t>
            </a:r>
            <a:endParaRPr lang="en-US" sz="6600" b="1" dirty="0">
              <a:latin typeface="+mj-lt"/>
            </a:endParaRPr>
          </a:p>
        </p:txBody>
      </p:sp>
      <p:sp>
        <p:nvSpPr>
          <p:cNvPr id="13" name="TextBox 12"/>
          <p:cNvSpPr txBox="1"/>
          <p:nvPr/>
        </p:nvSpPr>
        <p:spPr>
          <a:xfrm>
            <a:off x="515710" y="1243472"/>
            <a:ext cx="11160579" cy="1323439"/>
          </a:xfrm>
          <a:prstGeom prst="rect">
            <a:avLst/>
          </a:prstGeom>
          <a:noFill/>
        </p:spPr>
        <p:txBody>
          <a:bodyPr wrap="square" rtlCol="0">
            <a:spAutoFit/>
          </a:bodyPr>
          <a:lstStyle/>
          <a:p>
            <a:r>
              <a:rPr lang="en-US" sz="4000" dirty="0" err="1">
                <a:latin typeface="Times New Roman" panose="02020603050405020304" pitchFamily="18" charset="0"/>
                <a:cs typeface="Times New Roman" panose="02020603050405020304" pitchFamily="18" charset="0"/>
              </a:rPr>
              <a:t>Đào</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tạo</a:t>
            </a:r>
            <a:r>
              <a:rPr lang="vi-VN" sz="4000" dirty="0">
                <a:latin typeface="Times New Roman" panose="02020603050405020304" pitchFamily="18" charset="0"/>
                <a:cs typeface="Times New Roman" panose="02020603050405020304" pitchFamily="18" charset="0"/>
              </a:rPr>
              <a:t> Conditional </a:t>
            </a:r>
            <a:r>
              <a:rPr lang="vi-VN" sz="4000" dirty="0" err="1">
                <a:latin typeface="Times New Roman" panose="02020603050405020304" pitchFamily="18" charset="0"/>
                <a:cs typeface="Times New Roman" panose="02020603050405020304" pitchFamily="18" charset="0"/>
              </a:rPr>
              <a:t>GANs</a:t>
            </a:r>
            <a:r>
              <a:rPr lang="vi-VN"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dựa</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trên</a:t>
            </a:r>
            <a:r>
              <a:rPr lang="en-US" sz="4000" dirty="0">
                <a:latin typeface="Times New Roman" panose="02020603050405020304" pitchFamily="18" charset="0"/>
                <a:cs typeface="Times New Roman" panose="02020603050405020304" pitchFamily="18" charset="0"/>
              </a:rPr>
              <a:t> source code </a:t>
            </a:r>
            <a:r>
              <a:rPr lang="en-US" sz="4000" dirty="0" err="1">
                <a:latin typeface="Times New Roman" panose="02020603050405020304" pitchFamily="18" charset="0"/>
                <a:cs typeface="Times New Roman" panose="02020603050405020304" pitchFamily="18" charset="0"/>
              </a:rPr>
              <a:t>của</a:t>
            </a:r>
            <a:r>
              <a:rPr lang="en-US" sz="4000"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hlinkClick r:id="rId3"/>
              </a:rPr>
              <a:t>affinelayer</a:t>
            </a:r>
            <a:r>
              <a:rPr lang="vi-VN" sz="4000" dirty="0">
                <a:latin typeface="Times New Roman" panose="02020603050405020304" pitchFamily="18"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p:txBody>
      </p:sp>
      <p:pic>
        <p:nvPicPr>
          <p:cNvPr id="14" name="Chỗ dành sẵn cho Nội dung 4">
            <a:extLst>
              <a:ext uri="{FF2B5EF4-FFF2-40B4-BE49-F238E27FC236}">
                <a16:creationId xmlns:a16="http://schemas.microsoft.com/office/drawing/2014/main" id="{A8B5F746-CCB1-423A-9825-1E72C4F740D5}"/>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1442357" y="3176128"/>
            <a:ext cx="2438400" cy="2438400"/>
          </a:xfrm>
          <a:prstGeom prst="rect">
            <a:avLst/>
          </a:prstGeom>
        </p:spPr>
      </p:pic>
      <p:pic>
        <p:nvPicPr>
          <p:cNvPr id="15" name="Hình ảnh 6">
            <a:extLst>
              <a:ext uri="{FF2B5EF4-FFF2-40B4-BE49-F238E27FC236}">
                <a16:creationId xmlns:a16="http://schemas.microsoft.com/office/drawing/2014/main" id="{E3381C6D-EE84-4056-8537-BC706DB8F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0243" y="3176128"/>
            <a:ext cx="2438400" cy="2438400"/>
          </a:xfrm>
          <a:prstGeom prst="rect">
            <a:avLst/>
          </a:prstGeom>
        </p:spPr>
      </p:pic>
      <p:sp>
        <p:nvSpPr>
          <p:cNvPr id="16" name="Mũi tên: Phải 11">
            <a:extLst>
              <a:ext uri="{FF2B5EF4-FFF2-40B4-BE49-F238E27FC236}">
                <a16:creationId xmlns:a16="http://schemas.microsoft.com/office/drawing/2014/main" id="{0C4179B4-9577-4E09-9AD0-ECCC1815050B}"/>
              </a:ext>
            </a:extLst>
          </p:cNvPr>
          <p:cNvSpPr/>
          <p:nvPr/>
        </p:nvSpPr>
        <p:spPr>
          <a:xfrm>
            <a:off x="4566956" y="4302078"/>
            <a:ext cx="291969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Hộp Văn bản 9">
            <a:extLst>
              <a:ext uri="{FF2B5EF4-FFF2-40B4-BE49-F238E27FC236}">
                <a16:creationId xmlns:a16="http://schemas.microsoft.com/office/drawing/2014/main" id="{940F4882-9077-436D-923A-B57B4ACF607F}"/>
              </a:ext>
            </a:extLst>
          </p:cNvPr>
          <p:cNvSpPr txBox="1"/>
          <p:nvPr/>
        </p:nvSpPr>
        <p:spPr>
          <a:xfrm>
            <a:off x="1143000" y="5969000"/>
            <a:ext cx="2438400" cy="523220"/>
          </a:xfrm>
          <a:prstGeom prst="rect">
            <a:avLst/>
          </a:prstGeom>
          <a:noFill/>
        </p:spPr>
        <p:txBody>
          <a:bodyPr wrap="square" rtlCol="0">
            <a:spAutoFit/>
          </a:bodyPr>
          <a:lstStyle/>
          <a:p>
            <a:pPr algn="ct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endParaRPr lang="en-US" sz="2800" dirty="0">
              <a:latin typeface="Times New Roman" panose="02020603050405020304" pitchFamily="18" charset="0"/>
              <a:cs typeface="Times New Roman" panose="02020603050405020304" pitchFamily="18" charset="0"/>
            </a:endParaRPr>
          </a:p>
        </p:txBody>
      </p:sp>
      <p:sp>
        <p:nvSpPr>
          <p:cNvPr id="17" name="Hộp Văn bản 16">
            <a:extLst>
              <a:ext uri="{FF2B5EF4-FFF2-40B4-BE49-F238E27FC236}">
                <a16:creationId xmlns:a16="http://schemas.microsoft.com/office/drawing/2014/main" id="{D6C9E863-E6DA-4896-ABDC-3CFFACDA3043}"/>
              </a:ext>
            </a:extLst>
          </p:cNvPr>
          <p:cNvSpPr txBox="1"/>
          <p:nvPr/>
        </p:nvSpPr>
        <p:spPr>
          <a:xfrm>
            <a:off x="7930243" y="5969000"/>
            <a:ext cx="2438400" cy="523220"/>
          </a:xfrm>
          <a:prstGeom prst="rect">
            <a:avLst/>
          </a:prstGeom>
          <a:noFill/>
        </p:spPr>
        <p:txBody>
          <a:bodyPr wrap="square" rtlCol="0">
            <a:spAutoFit/>
          </a:bodyPr>
          <a:lstStyle/>
          <a:p>
            <a:pPr algn="ctr"/>
            <a:r>
              <a:rPr lang="en-US" sz="2800" dirty="0" err="1">
                <a:latin typeface="Times New Roman" panose="02020603050405020304" pitchFamily="18" charset="0"/>
                <a:cs typeface="Times New Roman" panose="02020603050405020304" pitchFamily="18" charset="0"/>
              </a:rPr>
              <a:t>Đầu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ra</a:t>
            </a:r>
            <a:endParaRPr lang="en-US" sz="2800" dirty="0">
              <a:latin typeface="Times New Roman" panose="02020603050405020304" pitchFamily="18" charset="0"/>
              <a:cs typeface="Times New Roman" panose="02020603050405020304" pitchFamily="18" charset="0"/>
            </a:endParaRPr>
          </a:p>
        </p:txBody>
      </p:sp>
      <p:sp>
        <p:nvSpPr>
          <p:cNvPr id="18" name="Hộp Văn bản 17">
            <a:extLst>
              <a:ext uri="{FF2B5EF4-FFF2-40B4-BE49-F238E27FC236}">
                <a16:creationId xmlns:a16="http://schemas.microsoft.com/office/drawing/2014/main" id="{9487770E-77DB-45D6-8AF5-8CDCBC84960C}"/>
              </a:ext>
            </a:extLst>
          </p:cNvPr>
          <p:cNvSpPr txBox="1"/>
          <p:nvPr/>
        </p:nvSpPr>
        <p:spPr>
          <a:xfrm>
            <a:off x="4807603" y="3860203"/>
            <a:ext cx="2438400" cy="523220"/>
          </a:xfrm>
          <a:prstGeom prst="rect">
            <a:avLst/>
          </a:prstGeom>
          <a:noFill/>
        </p:spPr>
        <p:txBody>
          <a:bodyPr wrap="square" rtlCol="0">
            <a:spAutoFit/>
          </a:bodyPr>
          <a:lstStyle/>
          <a:p>
            <a:pPr algn="ct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115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8A85C18-45FA-48E2-A178-690ACB00AE78}"/>
              </a:ext>
            </a:extLst>
          </p:cNvPr>
          <p:cNvSpPr>
            <a:spLocks noGrp="1"/>
          </p:cNvSpPr>
          <p:nvPr>
            <p:ph type="title"/>
          </p:nvPr>
        </p:nvSpPr>
        <p:spPr/>
        <p:txBody>
          <a:bodyPr>
            <a:normAutofit/>
          </a:bodyPr>
          <a:lstStyle/>
          <a:p>
            <a:pPr algn="ctr"/>
            <a:r>
              <a:rPr lang="en-US" sz="4000" b="1" dirty="0" err="1">
                <a:latin typeface="Times New Roman" panose="02020603050405020304" pitchFamily="18" charset="0"/>
                <a:ea typeface="Tahoma" panose="020B0604030504040204" pitchFamily="34" charset="0"/>
                <a:cs typeface="Times New Roman" panose="02020603050405020304" pitchFamily="18" charset="0"/>
              </a:rPr>
              <a:t>Nội</a:t>
            </a:r>
            <a:r>
              <a:rPr lang="en-US" sz="4000" b="1" dirty="0">
                <a:latin typeface="Times New Roman" panose="02020603050405020304" pitchFamily="18" charset="0"/>
                <a:ea typeface="Tahoma" panose="020B0604030504040204" pitchFamily="34" charset="0"/>
                <a:cs typeface="Times New Roman" panose="02020603050405020304" pitchFamily="18" charset="0"/>
              </a:rPr>
              <a:t> dung</a:t>
            </a:r>
          </a:p>
        </p:txBody>
      </p:sp>
      <p:sp>
        <p:nvSpPr>
          <p:cNvPr id="3" name="Chỗ dành sẵn cho Nội dung 2">
            <a:extLst>
              <a:ext uri="{FF2B5EF4-FFF2-40B4-BE49-F238E27FC236}">
                <a16:creationId xmlns:a16="http://schemas.microsoft.com/office/drawing/2014/main" id="{5BEB0578-A636-4F3F-B986-147BFC83F7C5}"/>
              </a:ext>
            </a:extLst>
          </p:cNvPr>
          <p:cNvSpPr>
            <a:spLocks noGrp="1"/>
          </p:cNvSpPr>
          <p:nvPr>
            <p:ph idx="1"/>
          </p:nvPr>
        </p:nvSpPr>
        <p:spPr/>
        <p:txBody>
          <a:bodyPr>
            <a:noAutofit/>
          </a:bodyPr>
          <a:lstStyle/>
          <a:p>
            <a:pPr lvl="1"/>
            <a:r>
              <a:rPr lang="en-US" sz="2600" dirty="0" err="1">
                <a:latin typeface="Times New Roman" panose="02020603050405020304" pitchFamily="18" charset="0"/>
                <a:ea typeface="Tahoma" panose="020B0604030504040204" pitchFamily="34" charset="0"/>
                <a:cs typeface="Times New Roman" panose="02020603050405020304" pitchFamily="18" charset="0"/>
              </a:rPr>
              <a:t>Tìm</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hiểu</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về</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vi-VN" sz="2600" dirty="0" err="1">
                <a:latin typeface="Times New Roman" panose="02020603050405020304" pitchFamily="18" charset="0"/>
                <a:ea typeface="Tahoma" panose="020B0604030504040204" pitchFamily="34" charset="0"/>
                <a:cs typeface="Times New Roman" panose="02020603050405020304" pitchFamily="18" charset="0"/>
              </a:rPr>
              <a:t>kiến</a:t>
            </a:r>
            <a:r>
              <a:rPr lang="vi-VN" sz="2600" dirty="0">
                <a:latin typeface="Times New Roman" panose="02020603050405020304" pitchFamily="18" charset="0"/>
                <a:ea typeface="Tahoma" panose="020B0604030504040204" pitchFamily="34" charset="0"/>
                <a:cs typeface="Times New Roman" panose="02020603050405020304" pitchFamily="18" charset="0"/>
              </a:rPr>
              <a:t> </a:t>
            </a:r>
            <a:r>
              <a:rPr lang="vi-VN" sz="2600" dirty="0" err="1">
                <a:latin typeface="Times New Roman" panose="02020603050405020304" pitchFamily="18" charset="0"/>
                <a:ea typeface="Tahoma" panose="020B0604030504040204" pitchFamily="34" charset="0"/>
                <a:cs typeface="Times New Roman" panose="02020603050405020304" pitchFamily="18" charset="0"/>
              </a:rPr>
              <a:t>thức</a:t>
            </a:r>
            <a:r>
              <a:rPr lang="vi-VN" sz="2600" dirty="0">
                <a:latin typeface="Times New Roman" panose="02020603050405020304" pitchFamily="18" charset="0"/>
                <a:ea typeface="Tahoma" panose="020B0604030504040204" pitchFamily="34" charset="0"/>
                <a:cs typeface="Times New Roman" panose="02020603050405020304" pitchFamily="18" charset="0"/>
              </a:rPr>
              <a:t> cơ </a:t>
            </a:r>
            <a:r>
              <a:rPr lang="vi-VN" sz="2600" dirty="0" err="1">
                <a:latin typeface="Times New Roman" panose="02020603050405020304" pitchFamily="18" charset="0"/>
                <a:ea typeface="Tahoma" panose="020B0604030504040204" pitchFamily="34" charset="0"/>
                <a:cs typeface="Times New Roman" panose="02020603050405020304" pitchFamily="18" charset="0"/>
              </a:rPr>
              <a:t>bản</a:t>
            </a:r>
            <a:r>
              <a:rPr lang="vi-VN" sz="2600" dirty="0">
                <a:latin typeface="Times New Roman" panose="02020603050405020304" pitchFamily="18" charset="0"/>
                <a:ea typeface="Tahoma" panose="020B0604030504040204" pitchFamily="34" charset="0"/>
                <a:cs typeface="Times New Roman" panose="02020603050405020304" pitchFamily="18" charset="0"/>
              </a:rPr>
              <a:t> </a:t>
            </a:r>
            <a:r>
              <a:rPr lang="vi-VN" sz="2600" dirty="0" err="1">
                <a:latin typeface="Times New Roman" panose="02020603050405020304" pitchFamily="18" charset="0"/>
                <a:ea typeface="Tahoma" panose="020B0604030504040204" pitchFamily="34" charset="0"/>
                <a:cs typeface="Times New Roman" panose="02020603050405020304" pitchFamily="18" charset="0"/>
              </a:rPr>
              <a:t>về</a:t>
            </a:r>
            <a:r>
              <a:rPr lang="vi-VN" sz="2600" dirty="0">
                <a:latin typeface="Times New Roman" panose="02020603050405020304" pitchFamily="18" charset="0"/>
                <a:ea typeface="Tahoma" panose="020B0604030504040204" pitchFamily="34" charset="0"/>
                <a:cs typeface="Times New Roman" panose="02020603050405020304" pitchFamily="18" charset="0"/>
              </a:rPr>
              <a:t> </a:t>
            </a:r>
            <a:r>
              <a:rPr lang="vi-VN" sz="2600" dirty="0" err="1">
                <a:latin typeface="Times New Roman" panose="02020603050405020304" pitchFamily="18" charset="0"/>
                <a:ea typeface="Tahoma" panose="020B0604030504040204" pitchFamily="34" charset="0"/>
                <a:cs typeface="Times New Roman" panose="02020603050405020304" pitchFamily="18" charset="0"/>
              </a:rPr>
              <a:t>học</a:t>
            </a:r>
            <a:r>
              <a:rPr lang="vi-VN" sz="2600" dirty="0">
                <a:latin typeface="Times New Roman" panose="02020603050405020304" pitchFamily="18" charset="0"/>
                <a:ea typeface="Tahoma" panose="020B0604030504040204" pitchFamily="34" charset="0"/>
                <a:cs typeface="Times New Roman" panose="02020603050405020304" pitchFamily="18" charset="0"/>
              </a:rPr>
              <a:t> </a:t>
            </a:r>
            <a:r>
              <a:rPr lang="vi-VN" sz="2600" dirty="0" err="1">
                <a:latin typeface="Times New Roman" panose="02020603050405020304" pitchFamily="18" charset="0"/>
                <a:ea typeface="Tahoma" panose="020B0604030504040204" pitchFamily="34" charset="0"/>
                <a:cs typeface="Times New Roman" panose="02020603050405020304" pitchFamily="18" charset="0"/>
              </a:rPr>
              <a:t>máy</a:t>
            </a:r>
            <a:r>
              <a:rPr lang="vi-VN" sz="2600" dirty="0">
                <a:latin typeface="Times New Roman" panose="02020603050405020304" pitchFamily="18" charset="0"/>
                <a:ea typeface="Tahoma" panose="020B0604030504040204" pitchFamily="34" charset="0"/>
                <a:cs typeface="Times New Roman" panose="02020603050405020304" pitchFamily="18" charset="0"/>
              </a:rPr>
              <a:t>, h</a:t>
            </a:r>
            <a:r>
              <a:rPr lang="en-US" sz="2600" dirty="0" err="1">
                <a:latin typeface="Times New Roman" panose="02020603050405020304" pitchFamily="18" charset="0"/>
                <a:ea typeface="Tahoma" panose="020B0604030504040204" pitchFamily="34" charset="0"/>
                <a:cs typeface="Times New Roman" panose="02020603050405020304" pitchFamily="18" charset="0"/>
              </a:rPr>
              <a:t>ọc</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có</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giám</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sát</a:t>
            </a:r>
            <a:r>
              <a:rPr lang="en-US" sz="2600" dirty="0">
                <a:latin typeface="Times New Roman" panose="02020603050405020304" pitchFamily="18" charset="0"/>
                <a:ea typeface="Tahoma" panose="020B0604030504040204" pitchFamily="34" charset="0"/>
                <a:cs typeface="Times New Roman" panose="02020603050405020304" pitchFamily="18" charset="0"/>
              </a:rPr>
              <a:t> (Supervised</a:t>
            </a:r>
          </a:p>
          <a:p>
            <a:pPr marL="457200" lvl="1" indent="0">
              <a:buNone/>
            </a:pPr>
            <a:r>
              <a:rPr lang="en-US" sz="2600" dirty="0">
                <a:latin typeface="Times New Roman" panose="02020603050405020304" pitchFamily="18" charset="0"/>
                <a:ea typeface="Tahoma" panose="020B0604030504040204" pitchFamily="34" charset="0"/>
                <a:cs typeface="Times New Roman" panose="02020603050405020304" pitchFamily="18" charset="0"/>
              </a:rPr>
              <a:t>Learning), </a:t>
            </a:r>
            <a:r>
              <a:rPr lang="en-US" sz="2600" dirty="0" err="1">
                <a:latin typeface="Times New Roman" panose="02020603050405020304" pitchFamily="18" charset="0"/>
                <a:ea typeface="Tahoma" panose="020B0604030504040204" pitchFamily="34" charset="0"/>
                <a:cs typeface="Times New Roman" panose="02020603050405020304" pitchFamily="18" charset="0"/>
              </a:rPr>
              <a:t>học</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không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giám</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sát</a:t>
            </a:r>
            <a:r>
              <a:rPr lang="en-US" sz="2600" dirty="0">
                <a:latin typeface="Times New Roman" panose="02020603050405020304" pitchFamily="18" charset="0"/>
                <a:ea typeface="Tahoma" panose="020B0604030504040204" pitchFamily="34" charset="0"/>
                <a:cs typeface="Times New Roman" panose="02020603050405020304" pitchFamily="18" charset="0"/>
              </a:rPr>
              <a:t> (Unsupervised Learning).</a:t>
            </a:r>
          </a:p>
          <a:p>
            <a:pPr marL="457200" lvl="1" indent="0">
              <a:buNone/>
            </a:pP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r>
              <a:rPr lang="en-US" sz="2600" dirty="0" err="1">
                <a:latin typeface="Times New Roman" panose="02020603050405020304" pitchFamily="18" charset="0"/>
                <a:ea typeface="Tahoma" panose="020B0604030504040204" pitchFamily="34" charset="0"/>
                <a:cs typeface="Times New Roman" panose="02020603050405020304" pitchFamily="18" charset="0"/>
              </a:rPr>
              <a:t>Tại</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sao</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lại</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nghiên</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cứu</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mô</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hình</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sinh</a:t>
            </a:r>
            <a:r>
              <a:rPr lang="en-US" sz="2600" dirty="0">
                <a:latin typeface="Times New Roman" panose="02020603050405020304" pitchFamily="18" charset="0"/>
                <a:ea typeface="Tahoma" panose="020B0604030504040204" pitchFamily="34" charset="0"/>
                <a:cs typeface="Times New Roman" panose="02020603050405020304" pitchFamily="18" charset="0"/>
              </a:rPr>
              <a:t> (Generative modeling)</a:t>
            </a:r>
          </a:p>
          <a:p>
            <a:pPr lvl="1"/>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r>
              <a:rPr lang="en-US" sz="2600" dirty="0" err="1">
                <a:latin typeface="Times New Roman" panose="02020603050405020304" pitchFamily="18" charset="0"/>
                <a:ea typeface="Tahoma" panose="020B0604030504040204" pitchFamily="34" charset="0"/>
                <a:cs typeface="Times New Roman" panose="02020603050405020304" pitchFamily="18" charset="0"/>
              </a:rPr>
              <a:t>Cách</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thức</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hoạt</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động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Gans</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r>
              <a:rPr lang="en-US" sz="2600" dirty="0" err="1">
                <a:latin typeface="Times New Roman" panose="02020603050405020304" pitchFamily="18" charset="0"/>
                <a:ea typeface="Tahoma" panose="020B0604030504040204" pitchFamily="34" charset="0"/>
                <a:cs typeface="Times New Roman" panose="02020603050405020304" pitchFamily="18" charset="0"/>
              </a:rPr>
              <a:t>Các</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biến</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thể</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Gans</a:t>
            </a:r>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endParaRPr lang="en-US" sz="2600" dirty="0">
              <a:latin typeface="Times New Roman" panose="02020603050405020304" pitchFamily="18" charset="0"/>
              <a:ea typeface="Tahoma" panose="020B0604030504040204" pitchFamily="34" charset="0"/>
              <a:cs typeface="Times New Roman" panose="02020603050405020304" pitchFamily="18" charset="0"/>
            </a:endParaRPr>
          </a:p>
          <a:p>
            <a:pPr lvl="1"/>
            <a:r>
              <a:rPr lang="en-US" sz="2600" dirty="0">
                <a:latin typeface="Times New Roman" panose="02020603050405020304" pitchFamily="18" charset="0"/>
                <a:ea typeface="Tahoma" panose="020B0604030504040204" pitchFamily="34" charset="0"/>
                <a:cs typeface="Times New Roman" panose="02020603050405020304" pitchFamily="18" charset="0"/>
              </a:rPr>
              <a:t>Demo 1 </a:t>
            </a:r>
            <a:r>
              <a:rPr lang="en-US" sz="26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của</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Gans</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Ứng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dụng</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Hỗ</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trợ</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trẻ</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em</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tập</a:t>
            </a:r>
            <a:r>
              <a:rPr lang="en-US" sz="2600" dirty="0">
                <a:latin typeface="Times New Roman" panose="02020603050405020304" pitchFamily="18" charset="0"/>
                <a:ea typeface="Tahoma" panose="020B0604030504040204" pitchFamily="34" charset="0"/>
                <a:cs typeface="Times New Roman" panose="02020603050405020304" pitchFamily="18" charset="0"/>
              </a:rPr>
              <a:t> </a:t>
            </a:r>
            <a:r>
              <a:rPr lang="en-US" sz="2600" dirty="0" err="1">
                <a:latin typeface="Times New Roman" panose="02020603050405020304" pitchFamily="18" charset="0"/>
                <a:ea typeface="Tahoma" panose="020B0604030504040204" pitchFamily="34" charset="0"/>
                <a:cs typeface="Times New Roman" panose="02020603050405020304" pitchFamily="18" charset="0"/>
              </a:rPr>
              <a:t>vẽ</a:t>
            </a:r>
            <a:r>
              <a:rPr lang="en-US" sz="2600" dirty="0">
                <a:latin typeface="Times New Roman" panose="02020603050405020304" pitchFamily="18" charset="0"/>
                <a:ea typeface="Tahoma" panose="020B0604030504040204" pitchFamily="34" charset="0"/>
                <a:cs typeface="Times New Roman" panose="02020603050405020304" pitchFamily="18" charset="0"/>
              </a:rPr>
              <a:t>)</a:t>
            </a:r>
          </a:p>
        </p:txBody>
      </p:sp>
    </p:spTree>
    <p:extLst>
      <p:ext uri="{BB962C8B-B14F-4D97-AF65-F5344CB8AC3E}">
        <p14:creationId xmlns:p14="http://schemas.microsoft.com/office/powerpoint/2010/main" val="35067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rdArt 4">
            <a:extLst>
              <a:ext uri="{FF2B5EF4-FFF2-40B4-BE49-F238E27FC236}">
                <a16:creationId xmlns:a16="http://schemas.microsoft.com/office/drawing/2014/main" id="{2C2FF743-48B6-4AE9-AE16-928A9DD9A73F}"/>
              </a:ext>
            </a:extLst>
          </p:cNvPr>
          <p:cNvSpPr>
            <a:spLocks noChangeArrowheads="1" noChangeShapeType="1" noTextEdit="1"/>
          </p:cNvSpPr>
          <p:nvPr/>
        </p:nvSpPr>
        <p:spPr bwMode="auto">
          <a:xfrm>
            <a:off x="1790700" y="2149475"/>
            <a:ext cx="8610600" cy="1743075"/>
          </a:xfrm>
          <a:prstGeom prst="rect">
            <a:avLst/>
          </a:prstGeom>
        </p:spPr>
        <p:txBody>
          <a:bodyPr wrap="none" fromWordArt="1">
            <a:prstTxWarp prst="textPlain">
              <a:avLst>
                <a:gd name="adj" fmla="val 50000"/>
              </a:avLst>
            </a:prstTxWarp>
          </a:bodyPr>
          <a:lstStyle/>
          <a:p>
            <a:pPr algn="ctr"/>
            <a:r>
              <a:rPr lang="vi-VN" sz="4000" kern="10" dirty="0">
                <a:ln w="19050">
                  <a:solidFill>
                    <a:srgbClr val="808000"/>
                  </a:solidFill>
                  <a:round/>
                  <a:headEnd/>
                  <a:tailEnd/>
                </a:ln>
                <a:solidFill>
                  <a:schemeClr val="accent5"/>
                </a:solidFill>
                <a:latin typeface="Times New Roman" panose="02020603050405020304" pitchFamily="18" charset="0"/>
                <a:cs typeface="Times New Roman" panose="02020603050405020304" pitchFamily="18" charset="0"/>
              </a:rPr>
              <a:t>EM XIN CHÂN THÀNH CẢM ƠN</a:t>
            </a:r>
          </a:p>
          <a:p>
            <a:pPr algn="ctr"/>
            <a:r>
              <a:rPr lang="vi-VN" sz="4000" kern="10" dirty="0">
                <a:ln w="19050">
                  <a:solidFill>
                    <a:srgbClr val="808000"/>
                  </a:solidFill>
                  <a:round/>
                  <a:headEnd/>
                  <a:tailEnd/>
                </a:ln>
                <a:solidFill>
                  <a:schemeClr val="accent5"/>
                </a:solidFill>
                <a:latin typeface="Times New Roman" panose="02020603050405020304" pitchFamily="18" charset="0"/>
                <a:cs typeface="Times New Roman" panose="02020603050405020304" pitchFamily="18" charset="0"/>
              </a:rPr>
              <a:t>THẦY CÔ VÀ CÁC BẠN ĐÃ LẮNG NGHE!</a:t>
            </a:r>
          </a:p>
          <a:p>
            <a:pPr algn="ctr"/>
            <a:endParaRPr lang="en-US" sz="4000" kern="10" dirty="0">
              <a:ln w="19050">
                <a:solidFill>
                  <a:srgbClr val="808000"/>
                </a:solidFill>
                <a:round/>
                <a:headEnd/>
                <a:tailEnd/>
              </a:ln>
              <a:solidFill>
                <a:schemeClr val="bg1"/>
              </a:solidFill>
              <a:effectLst>
                <a:outerShdw dist="35921" dir="2700000" algn="ctr" rotWithShape="0">
                  <a:srgbClr val="990000"/>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68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CCCC53-C590-44F3-AE90-CA8EF508E1B8}"/>
              </a:ext>
            </a:extLst>
          </p:cNvPr>
          <p:cNvSpPr>
            <a:spLocks noGrp="1"/>
          </p:cNvSpPr>
          <p:nvPr>
            <p:ph type="title"/>
          </p:nvPr>
        </p:nvSpPr>
        <p:spPr/>
        <p:txBody>
          <a:bodyPr>
            <a:normAutofit/>
          </a:bodyPr>
          <a:lstStyle/>
          <a:p>
            <a:r>
              <a:rPr lang="en-US" sz="3000" b="1" dirty="0" err="1">
                <a:latin typeface="Times New Roman" panose="02020603050405020304" pitchFamily="18" charset="0"/>
                <a:ea typeface="Tahoma" panose="020B0604030504040204" pitchFamily="34" charset="0"/>
                <a:cs typeface="Times New Roman" panose="02020603050405020304" pitchFamily="18" charset="0"/>
              </a:rPr>
              <a:t>Mô</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hình</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phân</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biệt</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và</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học</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có</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giám</a:t>
            </a:r>
            <a:r>
              <a:rPr 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sz="3000" b="1" dirty="0" err="1">
                <a:latin typeface="Times New Roman" panose="02020603050405020304" pitchFamily="18" charset="0"/>
                <a:ea typeface="Tahoma" panose="020B0604030504040204" pitchFamily="34" charset="0"/>
                <a:cs typeface="Times New Roman" panose="02020603050405020304" pitchFamily="18" charset="0"/>
              </a:rPr>
              <a:t>sát</a:t>
            </a:r>
            <a:endParaRPr lang="en-US" sz="3000" b="1" dirty="0">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 name="Chỗ dành sẵn cho Nội dung 2">
                <a:extLst>
                  <a:ext uri="{FF2B5EF4-FFF2-40B4-BE49-F238E27FC236}">
                    <a16:creationId xmlns:a16="http://schemas.microsoft.com/office/drawing/2014/main" id="{5B7FDFD1-2278-4009-99F9-EF9ECA70801C}"/>
                  </a:ext>
                </a:extLst>
              </p:cNvPr>
              <p:cNvSpPr>
                <a:spLocks noGrp="1"/>
              </p:cNvSpPr>
              <p:nvPr>
                <p:ph idx="1"/>
              </p:nvPr>
            </p:nvSpPr>
            <p:spPr/>
            <p:txBody>
              <a:bodyPr>
                <a:normAutofit fontScale="92500" lnSpcReduction="10000"/>
              </a:bodyPr>
              <a:lstStyle/>
              <a:p>
                <a:pPr marL="685800" indent="-457200" algn="just" defTabSz="914363">
                  <a:spcBef>
                    <a:spcPts val="600"/>
                  </a:spcBef>
                  <a:spcAft>
                    <a:spcPts val="1200"/>
                  </a:spcAft>
                  <a:buSzPct val="90000"/>
                  <a:defRPr/>
                </a:pPr>
                <a:r>
                  <a:rPr lang="vi-VN" dirty="0">
                    <a:gradFill>
                      <a:gsLst>
                        <a:gs pos="0">
                          <a:schemeClr val="tx1"/>
                        </a:gs>
                        <a:gs pos="86000">
                          <a:schemeClr val="tx1"/>
                        </a:gs>
                      </a:gsLst>
                      <a:lin ang="5400000" scaled="0"/>
                    </a:gradFill>
                    <a:latin typeface="+mj-lt"/>
                    <a:cs typeface="Segoe UI" panose="020B0502040204020203" pitchFamily="34" charset="0"/>
                  </a:rPr>
                  <a:t>Cho </a:t>
                </a:r>
                <a:r>
                  <a:rPr lang="vi-VN" dirty="0" err="1">
                    <a:gradFill>
                      <a:gsLst>
                        <a:gs pos="0">
                          <a:schemeClr val="tx1"/>
                        </a:gs>
                        <a:gs pos="86000">
                          <a:schemeClr val="tx1"/>
                        </a:gs>
                      </a:gsLst>
                      <a:lin ang="5400000" scaled="0"/>
                    </a:gradFill>
                    <a:latin typeface="+mj-lt"/>
                    <a:cs typeface="Segoe UI" panose="020B0502040204020203" pitchFamily="34" charset="0"/>
                  </a:rPr>
                  <a:t>một</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bộ</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dữ</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liệu</a:t>
                </a:r>
                <a:r>
                  <a:rPr lang="vi-VN" dirty="0">
                    <a:gradFill>
                      <a:gsLst>
                        <a:gs pos="0">
                          <a:schemeClr val="tx1"/>
                        </a:gs>
                        <a:gs pos="86000">
                          <a:schemeClr val="tx1"/>
                        </a:gs>
                      </a:gsLst>
                      <a:lin ang="5400000" scaled="0"/>
                    </a:gradFill>
                    <a:latin typeface="+mj-lt"/>
                    <a:cs typeface="Segoe UI" panose="020B0502040204020203" pitchFamily="34" charset="0"/>
                  </a:rPr>
                  <a:t> D </a:t>
                </a:r>
                <a:r>
                  <a:rPr lang="vi-VN" dirty="0" err="1">
                    <a:gradFill>
                      <a:gsLst>
                        <a:gs pos="0">
                          <a:schemeClr val="tx1"/>
                        </a:gs>
                        <a:gs pos="86000">
                          <a:schemeClr val="tx1"/>
                        </a:gs>
                      </a:gsLst>
                      <a:lin ang="5400000" scaled="0"/>
                    </a:gradFill>
                    <a:latin typeface="+mj-lt"/>
                    <a:cs typeface="Segoe UI" panose="020B0502040204020203" pitchFamily="34" charset="0"/>
                  </a:rPr>
                  <a:t>được</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lấy</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ngẫu</a:t>
                </a:r>
                <a:r>
                  <a:rPr lang="vi-VN" dirty="0">
                    <a:gradFill>
                      <a:gsLst>
                        <a:gs pos="0">
                          <a:schemeClr val="tx1"/>
                        </a:gs>
                        <a:gs pos="86000">
                          <a:schemeClr val="tx1"/>
                        </a:gs>
                      </a:gsLst>
                      <a:lin ang="5400000" scaled="0"/>
                    </a:gradFill>
                    <a:latin typeface="+mj-lt"/>
                    <a:cs typeface="Segoe UI" panose="020B0502040204020203" pitchFamily="34" charset="0"/>
                  </a:rPr>
                  <a:t> nhiên </a:t>
                </a:r>
                <a:r>
                  <a:rPr lang="vi-VN" dirty="0" err="1">
                    <a:gradFill>
                      <a:gsLst>
                        <a:gs pos="0">
                          <a:schemeClr val="tx1"/>
                        </a:gs>
                        <a:gs pos="86000">
                          <a:schemeClr val="tx1"/>
                        </a:gs>
                      </a:gsLst>
                      <a:lin ang="5400000" scaled="0"/>
                    </a:gradFill>
                    <a:latin typeface="+mj-lt"/>
                    <a:cs typeface="Segoe UI" panose="020B0502040204020203" pitchFamily="34" charset="0"/>
                  </a:rPr>
                  <a:t>độc</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lập</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và</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đều</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từ</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một</a:t>
                </a:r>
                <a:r>
                  <a:rPr lang="vi-VN" dirty="0">
                    <a:gradFill>
                      <a:gsLst>
                        <a:gs pos="0">
                          <a:schemeClr val="tx1"/>
                        </a:gs>
                        <a:gs pos="86000">
                          <a:schemeClr val="tx1"/>
                        </a:gs>
                      </a:gsLst>
                      <a:lin ang="5400000" scaled="0"/>
                    </a:gradFill>
                    <a:latin typeface="+mj-lt"/>
                    <a:cs typeface="Segoe UI" panose="020B0502040204020203" pitchFamily="34" charset="0"/>
                  </a:rPr>
                  <a:t> phân </a:t>
                </a:r>
                <a:r>
                  <a:rPr lang="vi-VN" dirty="0" err="1">
                    <a:gradFill>
                      <a:gsLst>
                        <a:gs pos="0">
                          <a:schemeClr val="tx1"/>
                        </a:gs>
                        <a:gs pos="86000">
                          <a:schemeClr val="tx1"/>
                        </a:gs>
                      </a:gsLst>
                      <a:lin ang="5400000" scaled="0"/>
                    </a:gradFill>
                    <a:latin typeface="+mj-lt"/>
                    <a:cs typeface="Segoe UI" panose="020B0502040204020203" pitchFamily="34" charset="0"/>
                  </a:rPr>
                  <a:t>bố</a:t>
                </a:r>
                <a:r>
                  <a:rPr lang="vi-VN" dirty="0">
                    <a:gradFill>
                      <a:gsLst>
                        <a:gs pos="0">
                          <a:schemeClr val="tx1"/>
                        </a:gs>
                        <a:gs pos="86000">
                          <a:schemeClr val="tx1"/>
                        </a:gs>
                      </a:gsLst>
                      <a:lin ang="5400000" scaled="0"/>
                    </a:gradFill>
                    <a:latin typeface="+mj-lt"/>
                    <a:cs typeface="Segoe UI" panose="020B0502040204020203" pitchFamily="34" charset="0"/>
                  </a:rPr>
                  <a:t> chung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đã</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biết</a:t>
                </a:r>
                <a:r>
                  <a:rPr lang="vi-VN" dirty="0">
                    <a:gradFill>
                      <a:gsLst>
                        <a:gs pos="0">
                          <a:schemeClr val="tx1"/>
                        </a:gs>
                        <a:gs pos="86000">
                          <a:schemeClr val="tx1"/>
                        </a:gs>
                      </a:gsLst>
                      <a:lin ang="5400000" scaled="0"/>
                    </a:gradFill>
                    <a:latin typeface="+mj-lt"/>
                    <a:cs typeface="Segoe UI" panose="020B0502040204020203" pitchFamily="34" charset="0"/>
                  </a:rPr>
                  <a:t> P(XY) </a:t>
                </a:r>
                <a:r>
                  <a:rPr lang="vi-VN" dirty="0" err="1">
                    <a:gradFill>
                      <a:gsLst>
                        <a:gs pos="0">
                          <a:schemeClr val="tx1"/>
                        </a:gs>
                        <a:gs pos="86000">
                          <a:schemeClr val="tx1"/>
                        </a:gs>
                      </a:gsLst>
                      <a:lin ang="5400000" scaled="0"/>
                    </a:gradFill>
                    <a:latin typeface="+mj-lt"/>
                    <a:cs typeface="Segoe UI" panose="020B0502040204020203" pitchFamily="34" charset="0"/>
                  </a:rPr>
                  <a:t>nào</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đó</a:t>
                </a:r>
                <a:r>
                  <a:rPr lang="en-US" dirty="0">
                    <a:gradFill>
                      <a:gsLst>
                        <a:gs pos="0">
                          <a:schemeClr val="tx1"/>
                        </a:gs>
                        <a:gs pos="86000">
                          <a:schemeClr val="tx1"/>
                        </a:gs>
                      </a:gsLst>
                      <a:lin ang="5400000" scaled="0"/>
                    </a:gradFill>
                    <a:latin typeface="+mj-lt"/>
                    <a:cs typeface="Segoe UI" panose="020B0502040204020203" pitchFamily="34" charset="0"/>
                  </a:rPr>
                  <a:t>.</a:t>
                </a:r>
                <a:endParaRPr lang="vi-VN" dirty="0">
                  <a:gradFill>
                    <a:gsLst>
                      <a:gs pos="0">
                        <a:schemeClr val="tx1"/>
                      </a:gs>
                      <a:gs pos="86000">
                        <a:schemeClr val="tx1"/>
                      </a:gs>
                    </a:gsLst>
                    <a:lin ang="5400000" scaled="0"/>
                  </a:gradFill>
                  <a:latin typeface="+mj-lt"/>
                  <a:cs typeface="Segoe UI" panose="020B0502040204020203" pitchFamily="34" charset="0"/>
                </a:endParaRPr>
              </a:p>
              <a:p>
                <a:pPr marL="685800" indent="-457200" algn="just" defTabSz="914363">
                  <a:spcBef>
                    <a:spcPts val="600"/>
                  </a:spcBef>
                  <a:spcAft>
                    <a:spcPts val="1200"/>
                  </a:spcAft>
                  <a:buSzPct val="90000"/>
                  <a:defRPr/>
                </a:pP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Mô</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hình</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phân</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biệt</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Định</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nghĩa</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một</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họ</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các</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hàm</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P(Y |X).</a:t>
                </a:r>
              </a:p>
              <a:p>
                <a:pPr marL="685800" indent="-457200" algn="just" defTabSz="914363">
                  <a:spcBef>
                    <a:spcPts val="600"/>
                  </a:spcBef>
                  <a:spcAft>
                    <a:spcPts val="1200"/>
                  </a:spcAft>
                  <a:buSzPct val="90000"/>
                  <a:defRPr/>
                </a:pP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Học</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có</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giám</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sát</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cố</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gắng</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chọn</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hay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học</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hàm</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i="1" smtClean="0">
                            <a:gradFill>
                              <a:gsLst>
                                <a:gs pos="0">
                                  <a:schemeClr val="tx1"/>
                                </a:gs>
                                <a:gs pos="86000">
                                  <a:schemeClr val="tx1"/>
                                </a:gs>
                              </a:gsLst>
                              <a:lin ang="5400000" scaled="0"/>
                            </a:gradFill>
                            <a:latin typeface="Cambria Math" panose="02040503050406030204" pitchFamily="18" charset="0"/>
                            <a:cs typeface="Times New Roman" panose="02020603050405020304" pitchFamily="18" charset="0"/>
                          </a:rPr>
                        </m:ctrlPr>
                      </m:accPr>
                      <m:e>
                        <m:r>
                          <a:rPr lang="en-US" b="0" i="1" smtClean="0">
                            <a:gradFill>
                              <a:gsLst>
                                <a:gs pos="0">
                                  <a:schemeClr val="tx1"/>
                                </a:gs>
                                <a:gs pos="86000">
                                  <a:schemeClr val="tx1"/>
                                </a:gs>
                              </a:gsLst>
                              <a:lin ang="5400000" scaled="0"/>
                            </a:gradFill>
                            <a:latin typeface="Cambria Math" panose="02040503050406030204" pitchFamily="18" charset="0"/>
                            <a:cs typeface="Times New Roman" panose="02020603050405020304" pitchFamily="18" charset="0"/>
                          </a:rPr>
                          <m:t>𝑃</m:t>
                        </m:r>
                      </m:e>
                    </m:acc>
                  </m:oMath>
                </a14:m>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(Y|X)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trong</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họ</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các</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hàm</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ở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trên</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từ</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D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bằng</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cách</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tối</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thiểu</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hàm</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mất</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mát</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(loss function) ℒ </a:t>
                </a:r>
                <a:r>
                  <a:rPr lang="en-US" dirty="0" err="1">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trên</a:t>
                </a:r>
                <a:r>
                  <a:rPr lang="en-US" dirty="0">
                    <a:gradFill>
                      <a:gsLst>
                        <a:gs pos="0">
                          <a:schemeClr val="tx1"/>
                        </a:gs>
                        <a:gs pos="86000">
                          <a:schemeClr val="tx1"/>
                        </a:gs>
                      </a:gsLst>
                      <a:lin ang="5400000" scaled="0"/>
                    </a:gradFill>
                    <a:latin typeface="Times New Roman" panose="02020603050405020304" pitchFamily="18" charset="0"/>
                    <a:cs typeface="Times New Roman" panose="02020603050405020304" pitchFamily="18" charset="0"/>
                  </a:rPr>
                  <a:t> D</a:t>
                </a:r>
              </a:p>
              <a:p>
                <a:pPr marL="685800" indent="-457200" algn="just" defTabSz="914363">
                  <a:spcBef>
                    <a:spcPts val="600"/>
                  </a:spcBef>
                  <a:spcAft>
                    <a:spcPts val="1200"/>
                  </a:spcAft>
                  <a:buSzPct val="90000"/>
                  <a:defRPr/>
                </a:pPr>
                <a:r>
                  <a:rPr lang="vi-VN" dirty="0" err="1">
                    <a:gradFill>
                      <a:gsLst>
                        <a:gs pos="0">
                          <a:schemeClr val="tx1"/>
                        </a:gs>
                        <a:gs pos="86000">
                          <a:schemeClr val="tx1"/>
                        </a:gs>
                      </a:gsLst>
                      <a:lin ang="5400000" scaled="0"/>
                    </a:gradFill>
                    <a:latin typeface="+mj-lt"/>
                    <a:cs typeface="Segoe UI" panose="020B0502040204020203" pitchFamily="34" charset="0"/>
                  </a:rPr>
                  <a:t>Sử</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dụng</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hàm</a:t>
                </a:r>
                <a:r>
                  <a:rPr lang="vi-VN" dirty="0">
                    <a:gradFill>
                      <a:gsLst>
                        <a:gs pos="0">
                          <a:schemeClr val="tx1"/>
                        </a:gs>
                        <a:gs pos="86000">
                          <a:schemeClr val="tx1"/>
                        </a:gs>
                      </a:gsLst>
                      <a:lin ang="5400000" scaled="0"/>
                    </a:gradFill>
                    <a:latin typeface="+mj-lt"/>
                    <a:cs typeface="Segoe UI" panose="020B0502040204020203" pitchFamily="34" charset="0"/>
                  </a:rPr>
                  <a:t> phân </a:t>
                </a:r>
                <a:r>
                  <a:rPr lang="vi-VN" dirty="0" err="1">
                    <a:gradFill>
                      <a:gsLst>
                        <a:gs pos="0">
                          <a:schemeClr val="tx1"/>
                        </a:gs>
                        <a:gs pos="86000">
                          <a:schemeClr val="tx1"/>
                        </a:gs>
                      </a:gsLst>
                      <a:lin ang="5400000" scaled="0"/>
                    </a:gradFill>
                    <a:latin typeface="+mj-lt"/>
                    <a:cs typeface="Segoe UI" panose="020B0502040204020203" pitchFamily="34" charset="0"/>
                  </a:rPr>
                  <a:t>bố</a:t>
                </a:r>
                <a:r>
                  <a:rPr lang="en-US" dirty="0">
                    <a:gradFill>
                      <a:gsLst>
                        <a:gs pos="0">
                          <a:schemeClr val="tx1"/>
                        </a:gs>
                        <a:gs pos="86000">
                          <a:schemeClr val="tx1"/>
                        </a:gs>
                      </a:gsLst>
                      <a:lin ang="5400000" scaled="0"/>
                    </a:gradFill>
                    <a:latin typeface="+mj-lt"/>
                    <a:cs typeface="Segoe UI" panose="020B0502040204020203" pitchFamily="34" charset="0"/>
                  </a:rPr>
                  <a:t> </a:t>
                </a:r>
                <a:r>
                  <a:rPr lang="en-US" dirty="0" err="1">
                    <a:gradFill>
                      <a:gsLst>
                        <a:gs pos="0">
                          <a:schemeClr val="tx1"/>
                        </a:gs>
                        <a:gs pos="86000">
                          <a:schemeClr val="tx1"/>
                        </a:gs>
                      </a:gsLst>
                      <a:lin ang="5400000" scaled="0"/>
                    </a:gradFill>
                    <a:latin typeface="Times New Roman" panose="02020603050405020304" pitchFamily="18" charset="0"/>
                    <a:ea typeface="Tahoma" panose="020B0604030504040204" pitchFamily="34" charset="0"/>
                    <a:cs typeface="Times New Roman" panose="02020603050405020304" pitchFamily="18" charset="0"/>
                  </a:rPr>
                  <a:t>có</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điều</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kiện</a:t>
                </a:r>
                <a:r>
                  <a:rPr lang="vi-VN" dirty="0">
                    <a:gradFill>
                      <a:gsLst>
                        <a:gs pos="0">
                          <a:schemeClr val="tx1"/>
                        </a:gs>
                        <a:gs pos="86000">
                          <a:schemeClr val="tx1"/>
                        </a:gs>
                      </a:gsLst>
                      <a:lin ang="5400000" scaled="0"/>
                    </a:gradFill>
                    <a:latin typeface="+mj-lt"/>
                    <a:cs typeface="Segoe UI" panose="020B0502040204020203" pitchFamily="34" charset="0"/>
                  </a:rPr>
                  <a:t> </a:t>
                </a:r>
                <a14:m>
                  <m:oMath xmlns:m="http://schemas.openxmlformats.org/officeDocument/2006/math">
                    <m:acc>
                      <m:accPr>
                        <m:chr m:val="̂"/>
                        <m:ctrlPr>
                          <a:rPr lang="vi-VN"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ctrlPr>
                      </m:accPr>
                      <m:e>
                        <m:r>
                          <a:rPr lang="en-US"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e>
                    </m:acc>
                  </m:oMath>
                </a14:m>
                <a:r>
                  <a:rPr lang="vi-VN" dirty="0">
                    <a:gradFill>
                      <a:gsLst>
                        <a:gs pos="0">
                          <a:schemeClr val="tx1"/>
                        </a:gs>
                        <a:gs pos="86000">
                          <a:schemeClr val="tx1"/>
                        </a:gs>
                      </a:gsLst>
                      <a:lin ang="5400000" scaled="0"/>
                    </a:gradFill>
                    <a:latin typeface="+mj-lt"/>
                    <a:cs typeface="Segoe UI" panose="020B0502040204020203" pitchFamily="34" charset="0"/>
                  </a:rPr>
                  <a:t>(Y|X) </a:t>
                </a:r>
                <a:r>
                  <a:rPr lang="vi-VN" dirty="0" err="1">
                    <a:gradFill>
                      <a:gsLst>
                        <a:gs pos="0">
                          <a:schemeClr val="tx1"/>
                        </a:gs>
                        <a:gs pos="86000">
                          <a:schemeClr val="tx1"/>
                        </a:gs>
                      </a:gsLst>
                      <a:lin ang="5400000" scaled="0"/>
                    </a:gradFill>
                    <a:latin typeface="+mj-lt"/>
                    <a:cs typeface="Segoe UI" panose="020B0502040204020203" pitchFamily="34" charset="0"/>
                  </a:rPr>
                  <a:t>đã</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học</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được</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để</a:t>
                </a:r>
                <a:r>
                  <a:rPr lang="vi-VN" dirty="0">
                    <a:gradFill>
                      <a:gsLst>
                        <a:gs pos="0">
                          <a:schemeClr val="tx1"/>
                        </a:gs>
                        <a:gs pos="86000">
                          <a:schemeClr val="tx1"/>
                        </a:gs>
                      </a:gsLst>
                      <a:lin ang="5400000" scaled="0"/>
                    </a:gradFill>
                    <a:latin typeface="+mj-lt"/>
                    <a:cs typeface="Segoe UI" panose="020B0502040204020203" pitchFamily="34" charset="0"/>
                  </a:rPr>
                  <a:t> xây </a:t>
                </a:r>
                <a:r>
                  <a:rPr lang="vi-VN" dirty="0" err="1">
                    <a:gradFill>
                      <a:gsLst>
                        <a:gs pos="0">
                          <a:schemeClr val="tx1"/>
                        </a:gs>
                        <a:gs pos="86000">
                          <a:schemeClr val="tx1"/>
                        </a:gs>
                      </a:gsLst>
                      <a:lin ang="5400000" scaled="0"/>
                    </a:gradFill>
                    <a:latin typeface="+mj-lt"/>
                    <a:cs typeface="Segoe UI" panose="020B0502040204020203" pitchFamily="34" charset="0"/>
                  </a:rPr>
                  <a:t>dựng</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hàm</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dự</a:t>
                </a:r>
                <a:r>
                  <a:rPr lang="vi-VN" dirty="0">
                    <a:gradFill>
                      <a:gsLst>
                        <a:gs pos="0">
                          <a:schemeClr val="tx1"/>
                        </a:gs>
                        <a:gs pos="86000">
                          <a:schemeClr val="tx1"/>
                        </a:gs>
                      </a:gsLst>
                      <a:lin ang="5400000" scaled="0"/>
                    </a:gradFill>
                    <a:latin typeface="+mj-lt"/>
                    <a:cs typeface="Segoe UI" panose="020B0502040204020203" pitchFamily="34" charset="0"/>
                  </a:rPr>
                  <a:t> </a:t>
                </a:r>
                <a:r>
                  <a:rPr lang="vi-VN" dirty="0" err="1">
                    <a:gradFill>
                      <a:gsLst>
                        <a:gs pos="0">
                          <a:schemeClr val="tx1"/>
                        </a:gs>
                        <a:gs pos="86000">
                          <a:schemeClr val="tx1"/>
                        </a:gs>
                      </a:gsLst>
                      <a:lin ang="5400000" scaled="0"/>
                    </a:gradFill>
                    <a:latin typeface="+mj-lt"/>
                    <a:cs typeface="Segoe UI" panose="020B0502040204020203" pitchFamily="34" charset="0"/>
                  </a:rPr>
                  <a:t>đoán</a:t>
                </a:r>
                <a:r>
                  <a:rPr lang="vi-VN" dirty="0">
                    <a:gradFill>
                      <a:gsLst>
                        <a:gs pos="0">
                          <a:schemeClr val="tx1"/>
                        </a:gs>
                        <a:gs pos="86000">
                          <a:schemeClr val="tx1"/>
                        </a:gs>
                      </a:gsLst>
                      <a:lin ang="5400000" scaled="0"/>
                    </a:gradFill>
                    <a:latin typeface="+mj-lt"/>
                    <a:cs typeface="Segoe UI" panose="020B0502040204020203" pitchFamily="34" charset="0"/>
                  </a:rPr>
                  <a:t>:</a:t>
                </a:r>
                <a:endParaRPr lang="en-US" dirty="0">
                  <a:gradFill>
                    <a:gsLst>
                      <a:gs pos="0">
                        <a:schemeClr val="tx1"/>
                      </a:gs>
                      <a:gs pos="86000">
                        <a:schemeClr val="tx1"/>
                      </a:gs>
                    </a:gsLst>
                    <a:lin ang="5400000" scaled="0"/>
                  </a:gradFill>
                  <a:latin typeface="+mj-lt"/>
                  <a:ea typeface="Cambria Math" panose="02040503050406030204" pitchFamily="18" charset="0"/>
                  <a:cs typeface="Segoe UI" panose="020B0502040204020203" pitchFamily="34" charset="0"/>
                </a:endParaRPr>
              </a:p>
              <a:p>
                <a:pPr marL="0" indent="0" algn="ctr" defTabSz="914363">
                  <a:spcBef>
                    <a:spcPts val="600"/>
                  </a:spcBef>
                  <a:spcAft>
                    <a:spcPts val="1200"/>
                  </a:spcAft>
                  <a:buSzPct val="90000"/>
                  <a:buNone/>
                  <a:defRPr/>
                </a:pPr>
                <a14:m>
                  <m:oMath xmlns:m="http://schemas.openxmlformats.org/officeDocument/2006/math">
                    <m:r>
                      <a:rPr lang="vi-VN"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𝜑</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 </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𝒳</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𝒴</m:t>
                    </m:r>
                  </m:oMath>
                </a14:m>
                <a:r>
                  <a:rPr lang="vi-VN" dirty="0">
                    <a:gradFill>
                      <a:gsLst>
                        <a:gs pos="0">
                          <a:schemeClr val="tx1"/>
                        </a:gs>
                        <a:gs pos="86000">
                          <a:schemeClr val="tx1"/>
                        </a:gs>
                      </a:gsLst>
                      <a:lin ang="5400000" scaled="0"/>
                    </a:gradFill>
                    <a:latin typeface="+mj-lt"/>
                    <a:ea typeface="Cambria Math" panose="02040503050406030204" pitchFamily="18" charset="0"/>
                    <a:cs typeface="Segoe UI" panose="020B0502040204020203" pitchFamily="34" charset="0"/>
                  </a:rPr>
                  <a:t>                 </a:t>
                </a:r>
                <a:endParaRPr lang="en-US" dirty="0">
                  <a:gradFill>
                    <a:gsLst>
                      <a:gs pos="0">
                        <a:schemeClr val="tx1"/>
                      </a:gs>
                      <a:gs pos="86000">
                        <a:schemeClr val="tx1"/>
                      </a:gs>
                    </a:gsLst>
                    <a:lin ang="5400000" scaled="0"/>
                  </a:gradFill>
                  <a:latin typeface="+mj-lt"/>
                  <a:ea typeface="Cambria Math" panose="02040503050406030204" pitchFamily="18" charset="0"/>
                  <a:cs typeface="Segoe UI" panose="020B0502040204020203" pitchFamily="34" charset="0"/>
                </a:endParaRPr>
              </a:p>
              <a:p>
                <a:pPr marL="0" indent="0" algn="ctr" defTabSz="914363">
                  <a:spcBef>
                    <a:spcPts val="600"/>
                  </a:spcBef>
                  <a:spcAft>
                    <a:spcPts val="1200"/>
                  </a:spcAft>
                  <a:buSzPct val="90000"/>
                  <a:buNone/>
                  <a:defRPr/>
                </a:pPr>
                <a14:m>
                  <m:oMath xmlns:m="http://schemas.openxmlformats.org/officeDocument/2006/math">
                    <m:r>
                      <a:rPr lang="vi-VN" i="1" dirty="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𝜑</m:t>
                    </m:r>
                    <m:r>
                      <a:rPr lang="en-US" i="1" dirty="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dirty="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𝑥</m:t>
                    </m:r>
                    <m:r>
                      <a:rPr lang="en-US" i="1" dirty="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oMath>
                </a14:m>
                <a:r>
                  <a:rPr lang="vi-VN" dirty="0">
                    <a:gradFill>
                      <a:gsLst>
                        <a:gs pos="0">
                          <a:schemeClr val="tx1"/>
                        </a:gs>
                        <a:gs pos="86000">
                          <a:schemeClr val="tx1"/>
                        </a:gs>
                      </a:gsLst>
                      <a:lin ang="5400000" scaled="0"/>
                    </a:gradFill>
                    <a:latin typeface="+mj-lt"/>
                    <a:cs typeface="Segoe UI" panose="020B0502040204020203" pitchFamily="34" charset="0"/>
                  </a:rPr>
                  <a:t> = </a:t>
                </a:r>
                <a14:m>
                  <m:oMath xmlns:m="http://schemas.openxmlformats.org/officeDocument/2006/math">
                    <m:sSub>
                      <m:sSubPr>
                        <m:ctrlPr>
                          <a:rPr lang="vi-VN"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ctrlPr>
                      </m:sSubPr>
                      <m:e>
                        <m:r>
                          <a:rPr lang="vi-VN"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𝔼</m:t>
                        </m:r>
                      </m:e>
                      <m:sub>
                        <m:acc>
                          <m:accPr>
                            <m:chr m:val="̂"/>
                            <m:ctrlPr>
                              <a:rPr lang="vi-VN"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ctrlPr>
                          </m:accPr>
                          <m:e>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𝑃</m:t>
                            </m:r>
                          </m:e>
                        </m:acc>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𝑌</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𝑥</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sub>
                    </m:sSub>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𝑌</m:t>
                    </m:r>
                    <m:r>
                      <a:rPr lang="en-US"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oMath>
                </a14:m>
                <a:endParaRPr lang="en-US" dirty="0">
                  <a:latin typeface="+mj-lt"/>
                </a:endParaRPr>
              </a:p>
            </p:txBody>
          </p:sp>
        </mc:Choice>
        <mc:Fallback>
          <p:sp>
            <p:nvSpPr>
              <p:cNvPr id="3" name="Chỗ dành sẵn cho Nội dung 2">
                <a:extLst>
                  <a:ext uri="{FF2B5EF4-FFF2-40B4-BE49-F238E27FC236}">
                    <a16:creationId xmlns:a16="http://schemas.microsoft.com/office/drawing/2014/main" id="{5B7FDFD1-2278-4009-99F9-EF9ECA70801C}"/>
                  </a:ext>
                </a:extLst>
              </p:cNvPr>
              <p:cNvSpPr>
                <a:spLocks noGrp="1" noRot="1" noChangeAspect="1" noMove="1" noResize="1" noEditPoints="1" noAdjustHandles="1" noChangeArrowheads="1" noChangeShapeType="1" noTextEdit="1"/>
              </p:cNvSpPr>
              <p:nvPr>
                <p:ph idx="1"/>
              </p:nvPr>
            </p:nvSpPr>
            <p:spPr>
              <a:blipFill>
                <a:blip r:embed="rId3"/>
                <a:stretch>
                  <a:fillRect t="-280"/>
                </a:stretch>
              </a:blipFill>
            </p:spPr>
            <p:txBody>
              <a:bodyPr/>
              <a:lstStyle/>
              <a:p>
                <a:r>
                  <a:rPr lang="en-US">
                    <a:noFill/>
                  </a:rPr>
                  <a:t> </a:t>
                </a:r>
              </a:p>
            </p:txBody>
          </p:sp>
        </mc:Fallback>
      </mc:AlternateContent>
    </p:spTree>
    <p:extLst>
      <p:ext uri="{BB962C8B-B14F-4D97-AF65-F5344CB8AC3E}">
        <p14:creationId xmlns:p14="http://schemas.microsoft.com/office/powerpoint/2010/main" val="282770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F8BD388-585D-41D6-A502-F4876988CF49}"/>
              </a:ext>
            </a:extLst>
          </p:cNvPr>
          <p:cNvSpPr>
            <a:spLocks noGrp="1"/>
          </p:cNvSpPr>
          <p:nvPr>
            <p:ph type="title"/>
          </p:nvPr>
        </p:nvSpPr>
        <p:spPr/>
        <p:txBody>
          <a:bodyPr>
            <a:normAutofit/>
          </a:bodyPr>
          <a:lstStyle/>
          <a:p>
            <a:r>
              <a:rPr lang="en-US" sz="3000" b="1" dirty="0" err="1">
                <a:latin typeface="Times New Roman" panose="02020603050405020304" pitchFamily="18" charset="0"/>
                <a:cs typeface="Times New Roman" panose="02020603050405020304" pitchFamily="18" charset="0"/>
              </a:rPr>
              <a:t>Mô</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hình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sinh</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và</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học</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không</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giám</a:t>
            </a:r>
            <a:r>
              <a:rPr lang="en-US" sz="3000" b="1" dirty="0">
                <a:latin typeface="Times New Roman" panose="02020603050405020304" pitchFamily="18" charset="0"/>
                <a:cs typeface="Times New Roman" panose="02020603050405020304" pitchFamily="18" charset="0"/>
              </a:rPr>
              <a:t> </a:t>
            </a:r>
            <a:r>
              <a:rPr lang="en-US" sz="3000" b="1" dirty="0" err="1">
                <a:latin typeface="Times New Roman" panose="02020603050405020304" pitchFamily="18" charset="0"/>
                <a:cs typeface="Times New Roman" panose="02020603050405020304" pitchFamily="18" charset="0"/>
              </a:rPr>
              <a:t>sát</a:t>
            </a:r>
            <a:endParaRPr lang="en-US" sz="3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8ACD69C4-E8F2-49F6-8D95-A456D9F72D28}"/>
                  </a:ext>
                </a:extLst>
              </p:cNvPr>
              <p:cNvSpPr>
                <a:spLocks noGrp="1"/>
              </p:cNvSpPr>
              <p:nvPr>
                <p:ph idx="1"/>
              </p:nvPr>
            </p:nvSpPr>
            <p:spPr/>
            <p:txBody>
              <a:bodyPr>
                <a:normAutofit/>
              </a:bodyPr>
              <a:lstStyle/>
              <a:p>
                <a:r>
                  <a:rPr lang="vi-VN" dirty="0">
                    <a:latin typeface="+mj-lt"/>
                  </a:rPr>
                  <a:t>Học không </a:t>
                </a:r>
                <a:r>
                  <a:rPr lang="vi-VN" dirty="0" err="1">
                    <a:latin typeface="+mj-lt"/>
                  </a:rPr>
                  <a:t>giám</a:t>
                </a:r>
                <a:r>
                  <a:rPr lang="vi-VN" dirty="0">
                    <a:latin typeface="+mj-lt"/>
                  </a:rPr>
                  <a:t> </a:t>
                </a:r>
                <a:r>
                  <a:rPr lang="vi-VN" dirty="0" err="1">
                    <a:latin typeface="+mj-lt"/>
                  </a:rPr>
                  <a:t>sát</a:t>
                </a:r>
                <a:r>
                  <a:rPr lang="vi-VN" dirty="0">
                    <a:latin typeface="+mj-lt"/>
                  </a:rPr>
                  <a:t> (</a:t>
                </a:r>
                <a:r>
                  <a:rPr lang="vi-VN" dirty="0" err="1">
                    <a:latin typeface="+mj-lt"/>
                  </a:rPr>
                  <a:t>Unsupervised</a:t>
                </a:r>
                <a:r>
                  <a:rPr lang="vi-VN" dirty="0">
                    <a:latin typeface="+mj-lt"/>
                  </a:rPr>
                  <a:t> </a:t>
                </a:r>
                <a:r>
                  <a:rPr lang="vi-VN" dirty="0" err="1">
                    <a:latin typeface="+mj-lt"/>
                  </a:rPr>
                  <a:t>learning</a:t>
                </a:r>
                <a:r>
                  <a:rPr lang="vi-VN" dirty="0">
                    <a:latin typeface="+mj-lt"/>
                  </a:rPr>
                  <a:t>) </a:t>
                </a:r>
                <a:r>
                  <a:rPr lang="vi-VN" dirty="0" err="1">
                    <a:latin typeface="+mj-lt"/>
                  </a:rPr>
                  <a:t>là</a:t>
                </a:r>
                <a:r>
                  <a:rPr lang="vi-VN" dirty="0">
                    <a:latin typeface="+mj-lt"/>
                  </a:rPr>
                  <a:t> khi </a:t>
                </a:r>
                <a:r>
                  <a:rPr lang="vi-VN" dirty="0" err="1">
                    <a:latin typeface="+mj-lt"/>
                  </a:rPr>
                  <a:t>chúng</a:t>
                </a:r>
                <a:r>
                  <a:rPr lang="vi-VN" dirty="0">
                    <a:latin typeface="+mj-lt"/>
                  </a:rPr>
                  <a:t> ta </a:t>
                </a:r>
                <a:r>
                  <a:rPr lang="vi-VN" dirty="0" err="1">
                    <a:latin typeface="+mj-lt"/>
                  </a:rPr>
                  <a:t>có</a:t>
                </a:r>
                <a:r>
                  <a:rPr lang="vi-VN" dirty="0">
                    <a:latin typeface="+mj-lt"/>
                  </a:rPr>
                  <a:t> </a:t>
                </a:r>
                <a:r>
                  <a:rPr lang="vi-VN" dirty="0" err="1">
                    <a:latin typeface="+mj-lt"/>
                  </a:rPr>
                  <a:t>một</a:t>
                </a:r>
                <a:r>
                  <a:rPr lang="vi-VN" dirty="0">
                    <a:latin typeface="+mj-lt"/>
                  </a:rPr>
                  <a:t> </a:t>
                </a:r>
                <a:r>
                  <a:rPr lang="vi-VN" dirty="0" err="1">
                    <a:latin typeface="+mj-lt"/>
                  </a:rPr>
                  <a:t>tập</a:t>
                </a:r>
                <a:r>
                  <a:rPr lang="vi-VN" dirty="0">
                    <a:latin typeface="+mj-lt"/>
                  </a:rPr>
                  <a:t> </a:t>
                </a:r>
                <a:r>
                  <a:rPr lang="vi-VN" dirty="0" err="1">
                    <a:latin typeface="+mj-lt"/>
                  </a:rPr>
                  <a:t>dữ</a:t>
                </a:r>
                <a:r>
                  <a:rPr lang="vi-VN" dirty="0">
                    <a:latin typeface="+mj-lt"/>
                  </a:rPr>
                  <a:t> </a:t>
                </a:r>
                <a:r>
                  <a:rPr lang="vi-VN" dirty="0" err="1">
                    <a:latin typeface="+mj-lt"/>
                  </a:rPr>
                  <a:t>liệu</a:t>
                </a:r>
                <a:r>
                  <a:rPr lang="vi-VN" dirty="0">
                    <a:latin typeface="+mj-lt"/>
                  </a:rPr>
                  <a:t> D </a:t>
                </a:r>
                <a:r>
                  <a:rPr lang="vi-VN" dirty="0" err="1">
                    <a:latin typeface="+mj-lt"/>
                  </a:rPr>
                  <a:t>lấy</a:t>
                </a:r>
                <a:r>
                  <a:rPr lang="vi-VN" dirty="0">
                    <a:latin typeface="+mj-lt"/>
                  </a:rPr>
                  <a:t> </a:t>
                </a:r>
                <a:r>
                  <a:rPr lang="vi-VN" dirty="0" err="1">
                    <a:latin typeface="+mj-lt"/>
                  </a:rPr>
                  <a:t>ngẫu</a:t>
                </a:r>
                <a:r>
                  <a:rPr lang="vi-VN" dirty="0">
                    <a:latin typeface="+mj-lt"/>
                  </a:rPr>
                  <a:t> nhiên </a:t>
                </a:r>
                <a:r>
                  <a:rPr lang="vi-VN" dirty="0" err="1">
                    <a:latin typeface="+mj-lt"/>
                  </a:rPr>
                  <a:t>độc</a:t>
                </a:r>
                <a:r>
                  <a:rPr lang="vi-VN" dirty="0">
                    <a:latin typeface="+mj-lt"/>
                  </a:rPr>
                  <a:t> </a:t>
                </a:r>
                <a:r>
                  <a:rPr lang="vi-VN" dirty="0" err="1">
                    <a:latin typeface="+mj-lt"/>
                  </a:rPr>
                  <a:t>lập</a:t>
                </a:r>
                <a:r>
                  <a:rPr lang="vi-VN" dirty="0">
                    <a:latin typeface="+mj-lt"/>
                  </a:rPr>
                  <a:t> </a:t>
                </a:r>
                <a:r>
                  <a:rPr lang="vi-VN" dirty="0" err="1">
                    <a:latin typeface="+mj-lt"/>
                  </a:rPr>
                  <a:t>và</a:t>
                </a:r>
                <a:r>
                  <a:rPr lang="vi-VN" dirty="0">
                    <a:latin typeface="+mj-lt"/>
                  </a:rPr>
                  <a:t> </a:t>
                </a:r>
                <a:r>
                  <a:rPr lang="vi-VN" dirty="0" err="1">
                    <a:latin typeface="+mj-lt"/>
                  </a:rPr>
                  <a:t>đều</a:t>
                </a:r>
                <a:r>
                  <a:rPr lang="vi-VN" dirty="0">
                    <a:latin typeface="+mj-lt"/>
                  </a:rPr>
                  <a:t> </a:t>
                </a:r>
                <a:r>
                  <a:rPr lang="vi-VN" dirty="0" err="1">
                    <a:latin typeface="+mj-lt"/>
                  </a:rPr>
                  <a:t>từ</a:t>
                </a:r>
                <a:r>
                  <a:rPr lang="vi-VN" dirty="0">
                    <a:latin typeface="+mj-lt"/>
                  </a:rPr>
                  <a:t> </a:t>
                </a:r>
                <a:r>
                  <a:rPr lang="vi-VN" dirty="0" err="1">
                    <a:latin typeface="+mj-lt"/>
                  </a:rPr>
                  <a:t>một</a:t>
                </a:r>
                <a:r>
                  <a:rPr lang="vi-VN" dirty="0">
                    <a:latin typeface="+mj-lt"/>
                  </a:rPr>
                  <a:t> phân </a:t>
                </a:r>
                <a:r>
                  <a:rPr lang="vi-VN" dirty="0" err="1">
                    <a:latin typeface="+mj-lt"/>
                  </a:rPr>
                  <a:t>bố</a:t>
                </a:r>
                <a:r>
                  <a:rPr lang="vi-VN" dirty="0">
                    <a:latin typeface="+mj-lt"/>
                  </a:rPr>
                  <a:t> chung chưa </a:t>
                </a:r>
                <a:r>
                  <a:rPr lang="vi-VN" dirty="0" err="1">
                    <a:latin typeface="+mj-lt"/>
                  </a:rPr>
                  <a:t>biết</a:t>
                </a:r>
                <a:r>
                  <a:rPr lang="vi-VN" dirty="0">
                    <a:latin typeface="+mj-lt"/>
                  </a:rPr>
                  <a:t> P(X) </a:t>
                </a:r>
                <a:r>
                  <a:rPr lang="vi-VN" dirty="0" err="1">
                    <a:latin typeface="+mj-lt"/>
                  </a:rPr>
                  <a:t>nào</a:t>
                </a:r>
                <a:r>
                  <a:rPr lang="vi-VN" dirty="0">
                    <a:latin typeface="+mj-lt"/>
                  </a:rPr>
                  <a:t> </a:t>
                </a:r>
                <a:r>
                  <a:rPr lang="vi-VN" dirty="0" err="1">
                    <a:latin typeface="+mj-lt"/>
                  </a:rPr>
                  <a:t>đó</a:t>
                </a:r>
                <a:r>
                  <a:rPr lang="vi-VN" dirty="0">
                    <a:latin typeface="+mj-lt"/>
                  </a:rPr>
                  <a:t>.</a:t>
                </a:r>
              </a:p>
              <a:p>
                <a:r>
                  <a:rPr lang="vi-VN" dirty="0">
                    <a:latin typeface="+mj-lt"/>
                  </a:rPr>
                  <a:t>Mô </a:t>
                </a:r>
                <a:r>
                  <a:rPr lang="vi-VN" dirty="0" err="1">
                    <a:latin typeface="+mj-lt"/>
                  </a:rPr>
                  <a:t>hình</a:t>
                </a:r>
                <a:r>
                  <a:rPr lang="vi-VN" dirty="0">
                    <a:latin typeface="+mj-lt"/>
                  </a:rPr>
                  <a:t> sinh (</a:t>
                </a:r>
                <a:r>
                  <a:rPr lang="vi-VN" dirty="0" err="1">
                    <a:latin typeface="+mj-lt"/>
                  </a:rPr>
                  <a:t>Generative</a:t>
                </a:r>
                <a:r>
                  <a:rPr lang="vi-VN" dirty="0">
                    <a:latin typeface="+mj-lt"/>
                  </a:rPr>
                  <a:t> </a:t>
                </a:r>
                <a:r>
                  <a:rPr lang="vi-VN" dirty="0" err="1">
                    <a:latin typeface="+mj-lt"/>
                  </a:rPr>
                  <a:t>models</a:t>
                </a:r>
                <a:r>
                  <a:rPr lang="vi-VN" dirty="0">
                    <a:latin typeface="+mj-lt"/>
                  </a:rPr>
                  <a:t>): </a:t>
                </a:r>
                <a:r>
                  <a:rPr lang="vi-VN" dirty="0" err="1">
                    <a:latin typeface="+mj-lt"/>
                  </a:rPr>
                  <a:t>giả</a:t>
                </a:r>
                <a:r>
                  <a:rPr lang="vi-VN" dirty="0">
                    <a:latin typeface="+mj-lt"/>
                  </a:rPr>
                  <a:t> </a:t>
                </a:r>
                <a:r>
                  <a:rPr lang="vi-VN" dirty="0" err="1">
                    <a:latin typeface="+mj-lt"/>
                  </a:rPr>
                  <a:t>sử</a:t>
                </a:r>
                <a:r>
                  <a:rPr lang="vi-VN" dirty="0">
                    <a:latin typeface="+mj-lt"/>
                  </a:rPr>
                  <a:t> phân </a:t>
                </a:r>
                <a:r>
                  <a:rPr lang="vi-VN" dirty="0" err="1">
                    <a:latin typeface="+mj-lt"/>
                  </a:rPr>
                  <a:t>bố</a:t>
                </a:r>
                <a:r>
                  <a:rPr lang="vi-VN" dirty="0">
                    <a:latin typeface="+mj-lt"/>
                  </a:rPr>
                  <a:t> P(X) </a:t>
                </a:r>
                <a:r>
                  <a:rPr lang="vi-VN" dirty="0" err="1">
                    <a:latin typeface="+mj-lt"/>
                  </a:rPr>
                  <a:t>thuộc</a:t>
                </a:r>
                <a:r>
                  <a:rPr lang="vi-VN" dirty="0">
                    <a:latin typeface="+mj-lt"/>
                  </a:rPr>
                  <a:t> </a:t>
                </a:r>
                <a:r>
                  <a:rPr lang="vi-VN" dirty="0" err="1">
                    <a:latin typeface="+mj-lt"/>
                  </a:rPr>
                  <a:t>vào</a:t>
                </a:r>
                <a:r>
                  <a:rPr lang="vi-VN" dirty="0">
                    <a:latin typeface="+mj-lt"/>
                  </a:rPr>
                  <a:t> </a:t>
                </a:r>
                <a:r>
                  <a:rPr lang="vi-VN" dirty="0" err="1">
                    <a:latin typeface="+mj-lt"/>
                  </a:rPr>
                  <a:t>một</a:t>
                </a:r>
                <a:r>
                  <a:rPr lang="vi-VN" dirty="0">
                    <a:latin typeface="+mj-lt"/>
                  </a:rPr>
                  <a:t> </a:t>
                </a:r>
                <a:r>
                  <a:rPr lang="vi-VN" dirty="0" err="1">
                    <a:latin typeface="+mj-lt"/>
                  </a:rPr>
                  <a:t>họ</a:t>
                </a:r>
                <a:r>
                  <a:rPr lang="vi-VN" dirty="0">
                    <a:latin typeface="+mj-lt"/>
                  </a:rPr>
                  <a:t> </a:t>
                </a:r>
                <a:r>
                  <a:rPr lang="vi-VN" dirty="0" err="1">
                    <a:latin typeface="+mj-lt"/>
                  </a:rPr>
                  <a:t>những</a:t>
                </a:r>
                <a:r>
                  <a:rPr lang="vi-VN" dirty="0">
                    <a:latin typeface="+mj-lt"/>
                  </a:rPr>
                  <a:t> phân </a:t>
                </a:r>
                <a:r>
                  <a:rPr lang="vi-VN" dirty="0" err="1">
                    <a:latin typeface="+mj-lt"/>
                  </a:rPr>
                  <a:t>bố</a:t>
                </a:r>
                <a:r>
                  <a:rPr lang="vi-VN" dirty="0">
                    <a:latin typeface="+mj-lt"/>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đó</a:t>
                </a:r>
                <a:r>
                  <a:rPr lang="en-US" dirty="0">
                    <a:latin typeface="Times New Roman" panose="02020603050405020304" pitchFamily="18" charset="0"/>
                    <a:cs typeface="Times New Roman" panose="02020603050405020304" pitchFamily="18" charset="0"/>
                  </a:rPr>
                  <a:t> </a:t>
                </a:r>
                <a:r>
                  <a:rPr lang="vi-VN" dirty="0" err="1">
                    <a:latin typeface="+mj-lt"/>
                  </a:rPr>
                  <a:t>được</a:t>
                </a:r>
                <a:r>
                  <a:rPr lang="vi-VN" dirty="0">
                    <a:latin typeface="+mj-lt"/>
                  </a:rPr>
                  <a:t> tham </a:t>
                </a:r>
                <a:r>
                  <a:rPr lang="vi-VN" dirty="0" err="1">
                    <a:latin typeface="+mj-lt"/>
                  </a:rPr>
                  <a:t>số</a:t>
                </a:r>
                <a:r>
                  <a:rPr lang="vi-VN" dirty="0">
                    <a:latin typeface="+mj-lt"/>
                  </a:rPr>
                  <a:t> </a:t>
                </a:r>
                <a:r>
                  <a:rPr lang="vi-VN" dirty="0" err="1">
                    <a:latin typeface="+mj-lt"/>
                  </a:rPr>
                  <a:t>hoá</a:t>
                </a:r>
                <a:r>
                  <a:rPr lang="vi-VN" dirty="0">
                    <a:latin typeface="+mj-lt"/>
                  </a:rPr>
                  <a:t> </a:t>
                </a:r>
                <a:r>
                  <a:rPr lang="vi-VN" dirty="0" err="1">
                    <a:latin typeface="+mj-lt"/>
                  </a:rPr>
                  <a:t>nào</a:t>
                </a:r>
                <a:r>
                  <a:rPr lang="vi-VN" dirty="0">
                    <a:latin typeface="+mj-lt"/>
                  </a:rPr>
                  <a:t> </a:t>
                </a:r>
                <a:r>
                  <a:rPr lang="vi-VN" dirty="0" err="1">
                    <a:latin typeface="+mj-lt"/>
                  </a:rPr>
                  <a:t>đó</a:t>
                </a:r>
                <a:r>
                  <a:rPr lang="vi-VN" dirty="0">
                    <a:latin typeface="+mj-lt"/>
                  </a:rPr>
                  <a:t>.</a:t>
                </a:r>
              </a:p>
              <a:p>
                <a:r>
                  <a:rPr lang="vi-VN" dirty="0" err="1">
                    <a:latin typeface="+mj-lt"/>
                  </a:rPr>
                  <a:t>Unsupervised</a:t>
                </a:r>
                <a:r>
                  <a:rPr lang="vi-VN" dirty="0">
                    <a:latin typeface="+mj-lt"/>
                  </a:rPr>
                  <a:t> </a:t>
                </a:r>
                <a:r>
                  <a:rPr lang="vi-VN" dirty="0" err="1">
                    <a:latin typeface="+mj-lt"/>
                  </a:rPr>
                  <a:t>Learning</a:t>
                </a:r>
                <a:r>
                  <a:rPr lang="vi-VN" dirty="0">
                    <a:latin typeface="+mj-lt"/>
                  </a:rPr>
                  <a:t>: </a:t>
                </a:r>
                <a:r>
                  <a:rPr lang="vi-VN" dirty="0" err="1">
                    <a:latin typeface="+mj-lt"/>
                  </a:rPr>
                  <a:t>cố</a:t>
                </a:r>
                <a:r>
                  <a:rPr lang="vi-VN" dirty="0">
                    <a:latin typeface="+mj-lt"/>
                  </a:rPr>
                  <a:t> </a:t>
                </a:r>
                <a:r>
                  <a:rPr lang="vi-VN" dirty="0" err="1">
                    <a:latin typeface="+mj-lt"/>
                  </a:rPr>
                  <a:t>gắng</a:t>
                </a:r>
                <a:r>
                  <a:rPr lang="vi-VN" dirty="0">
                    <a:latin typeface="+mj-lt"/>
                  </a:rPr>
                  <a:t> </a:t>
                </a:r>
                <a:r>
                  <a:rPr lang="vi-VN" dirty="0" err="1">
                    <a:latin typeface="+mj-lt"/>
                  </a:rPr>
                  <a:t>học</a:t>
                </a:r>
                <a:r>
                  <a:rPr lang="vi-VN" dirty="0">
                    <a:latin typeface="+mj-lt"/>
                  </a:rPr>
                  <a:t> </a:t>
                </a:r>
                <a14:m>
                  <m:oMath xmlns:m="http://schemas.openxmlformats.org/officeDocument/2006/math">
                    <m:acc>
                      <m:accPr>
                        <m:chr m:val="̂"/>
                        <m:ctrlPr>
                          <a:rPr lang="vi-VN" i="1" smtClean="0">
                            <a:latin typeface="Cambria Math" panose="02040503050406030204" pitchFamily="18" charset="0"/>
                          </a:rPr>
                        </m:ctrlPr>
                      </m:accPr>
                      <m:e>
                        <m:r>
                          <a:rPr lang="en-US" b="0" i="1" smtClean="0">
                            <a:latin typeface="Cambria Math" panose="02040503050406030204" pitchFamily="18" charset="0"/>
                          </a:rPr>
                          <m:t>𝑃</m:t>
                        </m:r>
                      </m:e>
                    </m:acc>
                  </m:oMath>
                </a14:m>
                <a:r>
                  <a:rPr lang="vi-VN" dirty="0">
                    <a:latin typeface="+mj-lt"/>
                  </a:rPr>
                  <a:t>(X) </a:t>
                </a:r>
                <a:r>
                  <a:rPr lang="vi-VN" dirty="0" err="1">
                    <a:latin typeface="+mj-lt"/>
                  </a:rPr>
                  <a:t>từ</a:t>
                </a:r>
                <a:r>
                  <a:rPr lang="vi-VN" dirty="0">
                    <a:latin typeface="+mj-lt"/>
                  </a:rPr>
                  <a:t> D</a:t>
                </a:r>
              </a:p>
              <a:p>
                <a:pPr marL="0" indent="0">
                  <a:buNone/>
                </a:pPr>
                <a:endParaRPr lang="en-US" dirty="0">
                  <a:latin typeface="+mj-lt"/>
                </a:endParaRPr>
              </a:p>
            </p:txBody>
          </p:sp>
        </mc:Choice>
        <mc:Fallback xmlns="">
          <p:sp>
            <p:nvSpPr>
              <p:cNvPr id="3" name="Chỗ dành sẵn cho Nội dung 2">
                <a:extLst>
                  <a:ext uri="{FF2B5EF4-FFF2-40B4-BE49-F238E27FC236}">
                    <a16:creationId xmlns:a16="http://schemas.microsoft.com/office/drawing/2014/main" id="{8ACD69C4-E8F2-49F6-8D95-A456D9F72D28}"/>
                  </a:ext>
                </a:extLst>
              </p:cNvPr>
              <p:cNvSpPr>
                <a:spLocks noGrp="1" noRot="1" noChangeAspect="1" noMove="1" noResize="1" noEditPoints="1" noAdjustHandles="1" noChangeArrowheads="1" noChangeShapeType="1" noTextEdit="1"/>
              </p:cNvSpPr>
              <p:nvPr>
                <p:ph idx="1"/>
              </p:nvPr>
            </p:nvSpPr>
            <p:spPr>
              <a:blipFill>
                <a:blip r:embed="rId3"/>
                <a:stretch>
                  <a:fillRect l="-1043" t="-2381" r="-1623"/>
                </a:stretch>
              </a:blipFill>
            </p:spPr>
            <p:txBody>
              <a:bodyPr/>
              <a:lstStyle/>
              <a:p>
                <a:r>
                  <a:rPr lang="en-US">
                    <a:noFill/>
                  </a:rPr>
                  <a:t> </a:t>
                </a:r>
              </a:p>
            </p:txBody>
          </p:sp>
        </mc:Fallback>
      </mc:AlternateContent>
    </p:spTree>
    <p:extLst>
      <p:ext uri="{BB962C8B-B14F-4D97-AF65-F5344CB8AC3E}">
        <p14:creationId xmlns:p14="http://schemas.microsoft.com/office/powerpoint/2010/main" val="6048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74EBBBC-A649-4FE1-9951-1E67ECB4A347}"/>
              </a:ext>
            </a:extLst>
          </p:cNvPr>
          <p:cNvPicPr>
            <a:picLocks noChangeAspect="1"/>
          </p:cNvPicPr>
          <p:nvPr/>
        </p:nvPicPr>
        <p:blipFill>
          <a:blip r:embed="rId3"/>
          <a:stretch>
            <a:fillRect/>
          </a:stretch>
        </p:blipFill>
        <p:spPr>
          <a:xfrm>
            <a:off x="6096000" y="313092"/>
            <a:ext cx="5852509" cy="2277548"/>
          </a:xfrm>
          <a:prstGeom prst="rect">
            <a:avLst/>
          </a:prstGeom>
        </p:spPr>
      </p:pic>
      <p:sp>
        <p:nvSpPr>
          <p:cNvPr id="11" name="TextBox 3">
            <a:extLst>
              <a:ext uri="{FF2B5EF4-FFF2-40B4-BE49-F238E27FC236}">
                <a16:creationId xmlns:a16="http://schemas.microsoft.com/office/drawing/2014/main" id="{B70530C5-6F5F-4E45-9419-C4683BD65E84}"/>
              </a:ext>
            </a:extLst>
          </p:cNvPr>
          <p:cNvSpPr txBox="1"/>
          <p:nvPr/>
        </p:nvSpPr>
        <p:spPr>
          <a:xfrm>
            <a:off x="5764877" y="2679242"/>
            <a:ext cx="697600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Single-image super</a:t>
            </a:r>
            <a:r>
              <a:rPr lang="vi-VN"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resolution (</a:t>
            </a:r>
            <a:r>
              <a:rPr lang="en-US" dirty="0" err="1">
                <a:latin typeface="Times New Roman" panose="02020603050405020304" pitchFamily="18" charset="0"/>
                <a:cs typeface="Times New Roman" panose="02020603050405020304" pitchFamily="18" charset="0"/>
              </a:rPr>
              <a:t>Ledig</a:t>
            </a:r>
            <a:r>
              <a:rPr lang="en-US" dirty="0">
                <a:latin typeface="Times New Roman" panose="02020603050405020304" pitchFamily="18" charset="0"/>
                <a:cs typeface="Times New Roman" panose="02020603050405020304" pitchFamily="18" charset="0"/>
              </a:rPr>
              <a:t> et al. 2016)</a:t>
            </a:r>
            <a:endParaRPr lang="vi-VN" dirty="0">
              <a:latin typeface="Times New Roman" panose="02020603050405020304" pitchFamily="18" charset="0"/>
              <a:cs typeface="Times New Roman" panose="02020603050405020304" pitchFamily="18" charset="0"/>
            </a:endParaRPr>
          </a:p>
        </p:txBody>
      </p:sp>
      <p:pic>
        <p:nvPicPr>
          <p:cNvPr id="12" name="Picture 4">
            <a:extLst>
              <a:ext uri="{FF2B5EF4-FFF2-40B4-BE49-F238E27FC236}">
                <a16:creationId xmlns:a16="http://schemas.microsoft.com/office/drawing/2014/main" id="{6E9E0130-C762-437E-9D01-C9677717168B}"/>
              </a:ext>
            </a:extLst>
          </p:cNvPr>
          <p:cNvPicPr>
            <a:picLocks noChangeAspect="1"/>
          </p:cNvPicPr>
          <p:nvPr/>
        </p:nvPicPr>
        <p:blipFill>
          <a:blip r:embed="rId4"/>
          <a:stretch>
            <a:fillRect/>
          </a:stretch>
        </p:blipFill>
        <p:spPr>
          <a:xfrm>
            <a:off x="971457" y="95803"/>
            <a:ext cx="3893400" cy="3194378"/>
          </a:xfrm>
          <a:prstGeom prst="rect">
            <a:avLst/>
          </a:prstGeom>
        </p:spPr>
      </p:pic>
      <p:sp>
        <p:nvSpPr>
          <p:cNvPr id="13" name="TextBox 5">
            <a:extLst>
              <a:ext uri="{FF2B5EF4-FFF2-40B4-BE49-F238E27FC236}">
                <a16:creationId xmlns:a16="http://schemas.microsoft.com/office/drawing/2014/main" id="{E8A2E5C8-88AD-4533-8726-B5B99F04E348}"/>
              </a:ext>
            </a:extLst>
          </p:cNvPr>
          <p:cNvSpPr txBox="1"/>
          <p:nvPr/>
        </p:nvSpPr>
        <p:spPr>
          <a:xfrm>
            <a:off x="971457" y="3321163"/>
            <a:ext cx="3893400" cy="369332"/>
          </a:xfrm>
          <a:prstGeom prst="rect">
            <a:avLst/>
          </a:prstGeom>
          <a:noFill/>
        </p:spPr>
        <p:txBody>
          <a:bodyPr wrap="square" rtlCol="0">
            <a:spAutoFit/>
          </a:bodyPr>
          <a:lstStyle/>
          <a:p>
            <a:pPr algn="ctr"/>
            <a:r>
              <a:rPr lang="en-US" dirty="0"/>
              <a:t>Generate Images (EBGAN 2016)</a:t>
            </a:r>
            <a:endParaRPr lang="vi-VN" dirty="0"/>
          </a:p>
        </p:txBody>
      </p:sp>
      <p:pic>
        <p:nvPicPr>
          <p:cNvPr id="14" name="Picture 6">
            <a:extLst>
              <a:ext uri="{FF2B5EF4-FFF2-40B4-BE49-F238E27FC236}">
                <a16:creationId xmlns:a16="http://schemas.microsoft.com/office/drawing/2014/main" id="{1A8C601E-680A-44EC-B963-399E4A929D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457" y="3748234"/>
            <a:ext cx="3893400" cy="2437087"/>
          </a:xfrm>
          <a:prstGeom prst="rect">
            <a:avLst/>
          </a:prstGeom>
        </p:spPr>
      </p:pic>
      <p:sp>
        <p:nvSpPr>
          <p:cNvPr id="15" name="TextBox 7">
            <a:extLst>
              <a:ext uri="{FF2B5EF4-FFF2-40B4-BE49-F238E27FC236}">
                <a16:creationId xmlns:a16="http://schemas.microsoft.com/office/drawing/2014/main" id="{E3E3628C-5754-4488-B0A8-11DC4699C003}"/>
              </a:ext>
            </a:extLst>
          </p:cNvPr>
          <p:cNvSpPr txBox="1"/>
          <p:nvPr/>
        </p:nvSpPr>
        <p:spPr>
          <a:xfrm>
            <a:off x="596501" y="6185321"/>
            <a:ext cx="4643312"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Transforming images </a:t>
            </a:r>
          </a:p>
          <a:p>
            <a:pPr algn="ctr"/>
            <a:r>
              <a:rPr lang="en-US" dirty="0">
                <a:latin typeface="Times New Roman" panose="02020603050405020304" pitchFamily="18" charset="0"/>
                <a:cs typeface="Times New Roman" panose="02020603050405020304" pitchFamily="18" charset="0"/>
              </a:rPr>
              <a:t>(Nightmare Machine – MIT 2017)</a:t>
            </a:r>
            <a:endParaRPr lang="vi-VN" dirty="0">
              <a:latin typeface="Times New Roman" panose="02020603050405020304" pitchFamily="18" charset="0"/>
              <a:cs typeface="Times New Roman" panose="02020603050405020304" pitchFamily="18" charset="0"/>
            </a:endParaRPr>
          </a:p>
        </p:txBody>
      </p:sp>
      <p:pic>
        <p:nvPicPr>
          <p:cNvPr id="16" name="Picture 1">
            <a:extLst>
              <a:ext uri="{FF2B5EF4-FFF2-40B4-BE49-F238E27FC236}">
                <a16:creationId xmlns:a16="http://schemas.microsoft.com/office/drawing/2014/main" id="{50BA81EF-B424-4F7E-83E7-17585148F0D7}"/>
              </a:ext>
            </a:extLst>
          </p:cNvPr>
          <p:cNvPicPr>
            <a:picLocks noChangeAspect="1"/>
          </p:cNvPicPr>
          <p:nvPr/>
        </p:nvPicPr>
        <p:blipFill>
          <a:blip r:embed="rId6"/>
          <a:stretch>
            <a:fillRect/>
          </a:stretch>
        </p:blipFill>
        <p:spPr>
          <a:xfrm>
            <a:off x="6096000" y="3505829"/>
            <a:ext cx="5899527" cy="2437087"/>
          </a:xfrm>
          <a:prstGeom prst="rect">
            <a:avLst/>
          </a:prstGeom>
        </p:spPr>
      </p:pic>
      <p:sp>
        <p:nvSpPr>
          <p:cNvPr id="17" name="TextBox 2">
            <a:extLst>
              <a:ext uri="{FF2B5EF4-FFF2-40B4-BE49-F238E27FC236}">
                <a16:creationId xmlns:a16="http://schemas.microsoft.com/office/drawing/2014/main" id="{1293E39F-D929-42B2-B798-7E0864463CE9}"/>
              </a:ext>
            </a:extLst>
          </p:cNvPr>
          <p:cNvSpPr txBox="1"/>
          <p:nvPr/>
        </p:nvSpPr>
        <p:spPr>
          <a:xfrm>
            <a:off x="6198502" y="5973429"/>
            <a:ext cx="5750007"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Predict next frame - Lotter et al. (2015)</a:t>
            </a:r>
            <a:endParaRPr lang="vi-V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199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2779751"/>
            <a:ext cx="12192000" cy="2123658"/>
          </a:xfrm>
          <a:prstGeom prst="rect">
            <a:avLst/>
          </a:prstGeom>
          <a:noFill/>
        </p:spPr>
        <p:txBody>
          <a:bodyPr wrap="square" rtlCol="0">
            <a:spAutoFit/>
          </a:bodyPr>
          <a:lstStyle/>
          <a:p>
            <a:pPr algn="ctr"/>
            <a:r>
              <a:rPr lang="en-US" sz="6600" b="1" dirty="0" err="1">
                <a:latin typeface="Times New Roman" panose="02020603050405020304" pitchFamily="18" charset="0"/>
                <a:cs typeface="Times New Roman" panose="02020603050405020304" pitchFamily="18" charset="0"/>
              </a:rPr>
              <a:t>Làm</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thế</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nào</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để</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đào</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tạo</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một</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mô</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hình</a:t>
            </a:r>
            <a:r>
              <a:rPr lang="en-US" sz="6600" b="1" dirty="0">
                <a:latin typeface="Times New Roman" panose="02020603050405020304" pitchFamily="18" charset="0"/>
                <a:cs typeface="Times New Roman" panose="02020603050405020304" pitchFamily="18" charset="0"/>
              </a:rPr>
              <a:t> </a:t>
            </a:r>
            <a:r>
              <a:rPr lang="en-US" sz="6600" b="1" dirty="0" err="1">
                <a:latin typeface="Times New Roman" panose="02020603050405020304" pitchFamily="18" charset="0"/>
                <a:cs typeface="Times New Roman" panose="02020603050405020304" pitchFamily="18" charset="0"/>
              </a:rPr>
              <a:t>sinh</a:t>
            </a:r>
            <a:endParaRPr lang="en-US" sz="6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5776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07886"/>
          </a:xfrm>
          <a:prstGeom prst="rect">
            <a:avLst/>
          </a:prstGeom>
          <a:noFill/>
        </p:spPr>
        <p:txBody>
          <a:bodyPr wrap="square" rtlCol="0">
            <a:spAutoFit/>
          </a:bodyPr>
          <a:lstStyle/>
          <a:p>
            <a:r>
              <a:rPr lang="en-US" sz="4000" b="1" dirty="0" err="1">
                <a:latin typeface="Times New Roman" panose="02020603050405020304" pitchFamily="18" charset="0"/>
                <a:cs typeface="Times New Roman" panose="02020603050405020304" pitchFamily="18" charset="0"/>
              </a:rPr>
              <a:t>Phân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loại</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theo</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sinh</a:t>
            </a:r>
            <a:endParaRPr lang="en-US" sz="40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168403" y="840889"/>
            <a:ext cx="9162713" cy="5732298"/>
          </a:xfrm>
          <a:prstGeom prst="rect">
            <a:avLst/>
          </a:prstGeom>
        </p:spPr>
      </p:pic>
      <p:sp>
        <p:nvSpPr>
          <p:cNvPr id="6" name="TextBox 5"/>
          <p:cNvSpPr txBox="1"/>
          <p:nvPr/>
        </p:nvSpPr>
        <p:spPr>
          <a:xfrm>
            <a:off x="-12700" y="2424151"/>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a:p>
            <a:pPr algn="ctr"/>
            <a:r>
              <a:rPr lang="en-US" sz="6600" b="1" dirty="0" err="1">
                <a:solidFill>
                  <a:srgbClr val="FFFF00"/>
                </a:solidFill>
                <a:latin typeface="Times New Roman" panose="02020603050405020304" pitchFamily="18" charset="0"/>
                <a:cs typeface="Times New Roman" panose="02020603050405020304" pitchFamily="18" charset="0"/>
              </a:rPr>
              <a:t>Tại</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sao</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lại</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tìm</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hiểu</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về</a:t>
            </a:r>
            <a:r>
              <a:rPr lang="en-US" sz="6600" b="1" dirty="0">
                <a:solidFill>
                  <a:srgbClr val="FFFF00"/>
                </a:solidFill>
                <a:latin typeface="Times New Roman" panose="02020603050405020304" pitchFamily="18" charset="0"/>
                <a:cs typeface="Times New Roman" panose="02020603050405020304" pitchFamily="18" charset="0"/>
              </a:rPr>
              <a:t> GANs?</a:t>
            </a:r>
          </a:p>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318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ình ảnh 4">
            <a:extLst>
              <a:ext uri="{FF2B5EF4-FFF2-40B4-BE49-F238E27FC236}">
                <a16:creationId xmlns:a16="http://schemas.microsoft.com/office/drawing/2014/main" id="{8A3FD164-1FB0-4752-874D-D7E034867BFC}"/>
              </a:ext>
            </a:extLst>
          </p:cNvPr>
          <p:cNvPicPr>
            <a:picLocks noChangeAspect="1"/>
          </p:cNvPicPr>
          <p:nvPr/>
        </p:nvPicPr>
        <p:blipFill>
          <a:blip r:embed="rId3"/>
          <a:stretch>
            <a:fillRect/>
          </a:stretch>
        </p:blipFill>
        <p:spPr>
          <a:xfrm>
            <a:off x="0" y="1655846"/>
            <a:ext cx="12192000" cy="4171950"/>
          </a:xfrm>
          <a:prstGeom prst="rect">
            <a:avLst/>
          </a:prstGeom>
        </p:spPr>
      </p:pic>
      <p:sp>
        <p:nvSpPr>
          <p:cNvPr id="6" name="Hộp Văn bản 5">
            <a:extLst>
              <a:ext uri="{FF2B5EF4-FFF2-40B4-BE49-F238E27FC236}">
                <a16:creationId xmlns:a16="http://schemas.microsoft.com/office/drawing/2014/main" id="{FA42427F-F871-4CDA-B677-E43F47182EFC}"/>
              </a:ext>
            </a:extLst>
          </p:cNvPr>
          <p:cNvSpPr txBox="1"/>
          <p:nvPr/>
        </p:nvSpPr>
        <p:spPr>
          <a:xfrm>
            <a:off x="5149516" y="2679992"/>
            <a:ext cx="5614737" cy="2123658"/>
          </a:xfrm>
          <a:prstGeom prst="rect">
            <a:avLst/>
          </a:prstGeom>
          <a:noFill/>
        </p:spPr>
        <p:txBody>
          <a:bodyPr wrap="square" rtlCol="0">
            <a:spAutoFit/>
          </a:bodyPr>
          <a:lstStyle/>
          <a:p>
            <a:pPr algn="just"/>
            <a:r>
              <a:rPr lang="en-US" sz="2200" b="1" dirty="0" err="1">
                <a:solidFill>
                  <a:schemeClr val="bg1"/>
                </a:solidFill>
                <a:latin typeface="Times New Roman" panose="02020603050405020304" pitchFamily="18" charset="0"/>
                <a:cs typeface="Times New Roman" panose="02020603050405020304" pitchFamily="18" charset="0"/>
              </a:rPr>
              <a:t>Có</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rất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nhiều</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sự</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phát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triển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thú</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vị</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gần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đây</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trong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ngành</a:t>
            </a:r>
            <a:r>
              <a:rPr lang="en-US" sz="2200" b="1" dirty="0">
                <a:solidFill>
                  <a:schemeClr val="bg1"/>
                </a:solidFill>
                <a:latin typeface="Times New Roman" panose="02020603050405020304" pitchFamily="18" charset="0"/>
                <a:cs typeface="Times New Roman" panose="02020603050405020304" pitchFamily="18" charset="0"/>
              </a:rPr>
              <a:t> Deep learning.  </a:t>
            </a:r>
            <a:r>
              <a:rPr lang="en-US" sz="2200" b="1" dirty="0" err="1">
                <a:solidFill>
                  <a:schemeClr val="bg1"/>
                </a:solidFill>
                <a:latin typeface="Times New Roman" panose="02020603050405020304" pitchFamily="18" charset="0"/>
                <a:cs typeface="Times New Roman" panose="02020603050405020304" pitchFamily="18" charset="0"/>
              </a:rPr>
              <a:t>Điều</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quan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trọng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nhất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theo</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tôi</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là</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đào</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tạo</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đối</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kháng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còn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gọi</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là</a:t>
            </a:r>
            <a:r>
              <a:rPr lang="en-US" sz="2200" b="1" dirty="0">
                <a:solidFill>
                  <a:schemeClr val="bg1"/>
                </a:solidFill>
                <a:latin typeface="Times New Roman" panose="02020603050405020304" pitchFamily="18" charset="0"/>
                <a:cs typeface="Times New Roman" panose="02020603050405020304" pitchFamily="18" charset="0"/>
              </a:rPr>
              <a:t> GANs). </a:t>
            </a:r>
            <a:r>
              <a:rPr lang="en-US" sz="2200" b="1" dirty="0" err="1">
                <a:solidFill>
                  <a:schemeClr val="bg1"/>
                </a:solidFill>
                <a:latin typeface="Times New Roman" panose="02020603050405020304" pitchFamily="18" charset="0"/>
                <a:cs typeface="Times New Roman" panose="02020603050405020304" pitchFamily="18" charset="0"/>
              </a:rPr>
              <a:t>Nó</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và</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các</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biến</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thể</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của</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nó</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đang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được</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đề</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xuất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là</a:t>
            </a:r>
            <a:r>
              <a:rPr lang="en-US" sz="2200" b="1" dirty="0">
                <a:solidFill>
                  <a:schemeClr val="bg1"/>
                </a:solidFill>
                <a:latin typeface="Times New Roman" panose="02020603050405020304" pitchFamily="18" charset="0"/>
                <a:cs typeface="Times New Roman" panose="02020603050405020304" pitchFamily="18" charset="0"/>
              </a:rPr>
              <a:t> ý </a:t>
            </a:r>
            <a:r>
              <a:rPr lang="en-US" sz="2200" b="1" dirty="0" err="1">
                <a:solidFill>
                  <a:schemeClr val="bg1"/>
                </a:solidFill>
                <a:latin typeface="Times New Roman" panose="02020603050405020304" pitchFamily="18" charset="0"/>
                <a:cs typeface="Times New Roman" panose="02020603050405020304" pitchFamily="18" charset="0"/>
              </a:rPr>
              <a:t>tưởng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thú</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vị</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nhất</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trong</a:t>
            </a:r>
            <a:r>
              <a:rPr lang="en-US" sz="2200" b="1" dirty="0">
                <a:solidFill>
                  <a:schemeClr val="bg1"/>
                </a:solidFill>
                <a:latin typeface="Times New Roman" panose="02020603050405020304" pitchFamily="18" charset="0"/>
                <a:cs typeface="Times New Roman" panose="02020603050405020304" pitchFamily="18" charset="0"/>
              </a:rPr>
              <a:t> 10 </a:t>
            </a:r>
            <a:r>
              <a:rPr lang="en-US" sz="2200" b="1" dirty="0" err="1">
                <a:solidFill>
                  <a:schemeClr val="bg1"/>
                </a:solidFill>
                <a:latin typeface="Times New Roman" panose="02020603050405020304" pitchFamily="18" charset="0"/>
                <a:cs typeface="Times New Roman" panose="02020603050405020304" pitchFamily="18" charset="0"/>
              </a:rPr>
              <a:t>năm</a:t>
            </a:r>
            <a:r>
              <a:rPr lang="en-US" sz="2200" b="1" dirty="0">
                <a:solidFill>
                  <a:schemeClr val="bg1"/>
                </a:solidFill>
                <a:latin typeface="Times New Roman" panose="02020603050405020304" pitchFamily="18" charset="0"/>
                <a:cs typeface="Times New Roman" panose="02020603050405020304" pitchFamily="18" charset="0"/>
              </a:rPr>
              <a:t> qua </a:t>
            </a:r>
            <a:r>
              <a:rPr lang="en-US" sz="2200" b="1" dirty="0" err="1">
                <a:solidFill>
                  <a:schemeClr val="bg1"/>
                </a:solidFill>
                <a:latin typeface="Times New Roman" panose="02020603050405020304" pitchFamily="18" charset="0"/>
                <a:cs typeface="Times New Roman" panose="02020603050405020304" pitchFamily="18" charset="0"/>
              </a:rPr>
              <a:t>trong</a:t>
            </a:r>
            <a:r>
              <a:rPr lang="en-US" sz="2200" b="1" dirty="0">
                <a:solidFill>
                  <a:schemeClr val="bg1"/>
                </a:solidFill>
                <a:latin typeface="Times New Roman" panose="02020603050405020304" pitchFamily="18" charset="0"/>
                <a:cs typeface="Times New Roman" panose="02020603050405020304" pitchFamily="18" charset="0"/>
              </a:rPr>
              <a:t> </a:t>
            </a:r>
            <a:r>
              <a:rPr lang="en-US" sz="2200" b="1" dirty="0" err="1">
                <a:solidFill>
                  <a:schemeClr val="bg1"/>
                </a:solidFill>
                <a:latin typeface="Times New Roman" panose="02020603050405020304" pitchFamily="18" charset="0"/>
                <a:cs typeface="Times New Roman" panose="02020603050405020304" pitchFamily="18" charset="0"/>
              </a:rPr>
              <a:t>ngành</a:t>
            </a:r>
            <a:r>
              <a:rPr lang="en-US" sz="2200" b="1" dirty="0">
                <a:solidFill>
                  <a:schemeClr val="bg1"/>
                </a:solidFill>
                <a:latin typeface="Times New Roman" panose="02020603050405020304" pitchFamily="18" charset="0"/>
                <a:cs typeface="Times New Roman" panose="02020603050405020304" pitchFamily="18" charset="0"/>
              </a:rPr>
              <a:t> Machine learning.</a:t>
            </a:r>
          </a:p>
        </p:txBody>
      </p:sp>
    </p:spTree>
    <p:extLst>
      <p:ext uri="{BB962C8B-B14F-4D97-AF65-F5344CB8AC3E}">
        <p14:creationId xmlns:p14="http://schemas.microsoft.com/office/powerpoint/2010/main" val="3183006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8326" y="0"/>
            <a:ext cx="8895347" cy="6115551"/>
          </a:xfrm>
          <a:prstGeom prst="rect">
            <a:avLst/>
          </a:prstGeom>
        </p:spPr>
      </p:pic>
      <p:sp>
        <p:nvSpPr>
          <p:cNvPr id="3" name="Rectangle 2"/>
          <p:cNvSpPr/>
          <p:nvPr/>
        </p:nvSpPr>
        <p:spPr>
          <a:xfrm>
            <a:off x="0" y="6055713"/>
            <a:ext cx="12192000" cy="400110"/>
          </a:xfrm>
          <a:prstGeom prst="rect">
            <a:avLst/>
          </a:prstGeom>
        </p:spPr>
        <p:txBody>
          <a:bodyPr wrap="square">
            <a:spAutoFit/>
          </a:bodyPr>
          <a:lstStyle/>
          <a:p>
            <a:pPr algn="ctr"/>
            <a:r>
              <a:rPr lang="en-US" sz="2000" b="1" dirty="0" err="1">
                <a:latin typeface="Times New Roman" panose="02020603050405020304" pitchFamily="18" charset="0"/>
                <a:ea typeface="Tahoma" panose="020B0604030504040204" pitchFamily="34" charset="0"/>
                <a:cs typeface="Times New Roman" panose="02020603050405020304" pitchFamily="18" charset="0"/>
              </a:rPr>
              <a:t>Phát</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triển</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bùng</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nổ</a:t>
            </a:r>
            <a:r>
              <a:rPr lang="en-US" sz="2000" b="1" dirty="0">
                <a:latin typeface="Times New Roman" panose="02020603050405020304" pitchFamily="18" charset="0"/>
                <a:ea typeface="Tahoma" panose="020B0604030504040204" pitchFamily="34" charset="0"/>
                <a:cs typeface="Times New Roman" panose="02020603050405020304" pitchFamily="18" charset="0"/>
              </a:rPr>
              <a:t> - -</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Tất</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cả</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các</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bài</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báo</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về</a:t>
            </a:r>
            <a:r>
              <a:rPr lang="en-US" sz="2000" b="1" dirty="0">
                <a:latin typeface="Times New Roman" panose="02020603050405020304" pitchFamily="18" charset="0"/>
                <a:ea typeface="Tahoma" panose="020B0604030504040204" pitchFamily="34" charset="0"/>
                <a:cs typeface="Times New Roman" panose="02020603050405020304" pitchFamily="18" charset="0"/>
              </a:rPr>
              <a:t> GAN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và</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biến</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thể</a:t>
            </a:r>
            <a:r>
              <a:rPr lang="vi-VN" sz="2000" b="1" dirty="0">
                <a:latin typeface="Times New Roman" panose="02020603050405020304" pitchFamily="18" charset="0"/>
                <a:ea typeface="Tahoma" panose="020B0604030504040204" pitchFamily="34" charset="0"/>
                <a:cs typeface="Times New Roman" panose="02020603050405020304" pitchFamily="18" charset="0"/>
              </a:rPr>
              <a:t> </a:t>
            </a:r>
            <a:r>
              <a:rPr lang="vi-VN" sz="2000" b="1" dirty="0" err="1">
                <a:latin typeface="Times New Roman" panose="02020603050405020304" pitchFamily="18" charset="0"/>
                <a:ea typeface="Tahoma" panose="020B0604030504040204" pitchFamily="34" charset="0"/>
                <a:cs typeface="Times New Roman" panose="02020603050405020304" pitchFamily="18" charset="0"/>
              </a:rPr>
              <a:t>từ</a:t>
            </a:r>
            <a:r>
              <a:rPr lang="vi-VN" sz="2000" b="1" dirty="0">
                <a:latin typeface="Times New Roman" panose="02020603050405020304" pitchFamily="18" charset="0"/>
                <a:ea typeface="Tahoma" panose="020B0604030504040204" pitchFamily="34" charset="0"/>
                <a:cs typeface="Times New Roman" panose="02020603050405020304" pitchFamily="18" charset="0"/>
              </a:rPr>
              <a:t> năm 2014</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err="1">
                <a:latin typeface="Times New Roman" panose="02020603050405020304" pitchFamily="18" charset="0"/>
                <a:ea typeface="Tahoma" panose="020B0604030504040204" pitchFamily="34" charset="0"/>
                <a:cs typeface="Times New Roman" panose="02020603050405020304" pitchFamily="18" charset="0"/>
              </a:rPr>
              <a:t>Nguồn</a:t>
            </a:r>
            <a:r>
              <a:rPr lang="en-US" sz="2000" b="1" dirty="0">
                <a:latin typeface="Times New Roman" panose="02020603050405020304" pitchFamily="18" charset="0"/>
                <a:ea typeface="Tahoma" panose="020B0604030504040204" pitchFamily="34" charset="0"/>
                <a:cs typeface="Times New Roman" panose="02020603050405020304" pitchFamily="18" charset="0"/>
              </a:rPr>
              <a:t>: </a:t>
            </a:r>
            <a:r>
              <a:rPr lang="en-US" sz="2000" b="1" dirty="0">
                <a:latin typeface="Times New Roman" panose="02020603050405020304" pitchFamily="18" charset="0"/>
                <a:ea typeface="Tahoma" panose="020B0604030504040204" pitchFamily="34" charset="0"/>
                <a:cs typeface="Times New Roman" panose="02020603050405020304" pitchFamily="18" charset="0"/>
                <a:hlinkClick r:id="rId4"/>
              </a:rPr>
              <a:t>Bruno </a:t>
            </a:r>
            <a:r>
              <a:rPr lang="en-US" sz="2000" b="1" dirty="0" err="1">
                <a:latin typeface="Times New Roman" panose="02020603050405020304" pitchFamily="18" charset="0"/>
                <a:ea typeface="Tahoma" panose="020B0604030504040204" pitchFamily="34" charset="0"/>
                <a:cs typeface="Times New Roman" panose="02020603050405020304" pitchFamily="18" charset="0"/>
                <a:hlinkClick r:id="rId4"/>
              </a:rPr>
              <a:t>Gavranović</a:t>
            </a:r>
            <a:endParaRPr lang="en-US" sz="2000" b="1"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Box 3"/>
          <p:cNvSpPr txBox="1"/>
          <p:nvPr/>
        </p:nvSpPr>
        <p:spPr>
          <a:xfrm>
            <a:off x="-12700" y="2424151"/>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a:p>
            <a:pPr algn="ctr"/>
            <a:r>
              <a:rPr lang="en-US" sz="6600" b="1" dirty="0">
                <a:solidFill>
                  <a:srgbClr val="FFFF00"/>
                </a:solidFill>
                <a:latin typeface="Times New Roman" panose="02020603050405020304" pitchFamily="18" charset="0"/>
                <a:cs typeface="Times New Roman" panose="02020603050405020304" pitchFamily="18" charset="0"/>
              </a:rPr>
              <a:t>GANs </a:t>
            </a:r>
            <a:r>
              <a:rPr lang="en-US" sz="6600" b="1" dirty="0" err="1">
                <a:solidFill>
                  <a:srgbClr val="FFFF00"/>
                </a:solidFill>
                <a:latin typeface="Times New Roman" panose="02020603050405020304" pitchFamily="18" charset="0"/>
                <a:cs typeface="Times New Roman" panose="02020603050405020304" pitchFamily="18" charset="0"/>
              </a:rPr>
              <a:t>hoạt</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động</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nh</a:t>
            </a:r>
            <a:r>
              <a:rPr lang="vi-VN" sz="6600" b="1" dirty="0">
                <a:solidFill>
                  <a:srgbClr val="FFFF00"/>
                </a:solidFill>
                <a:latin typeface="Times New Roman" panose="02020603050405020304" pitchFamily="18" charset="0"/>
                <a:cs typeface="Times New Roman" panose="02020603050405020304" pitchFamily="18" charset="0"/>
              </a:rPr>
              <a:t>ư</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thế</a:t>
            </a:r>
            <a:r>
              <a:rPr lang="en-US" sz="6600" b="1" dirty="0">
                <a:solidFill>
                  <a:srgbClr val="FFFF00"/>
                </a:solidFill>
                <a:latin typeface="Times New Roman" panose="02020603050405020304" pitchFamily="18" charset="0"/>
                <a:cs typeface="Times New Roman" panose="02020603050405020304" pitchFamily="18" charset="0"/>
              </a:rPr>
              <a:t> </a:t>
            </a:r>
            <a:r>
              <a:rPr lang="en-US" sz="6600" b="1" dirty="0" err="1">
                <a:solidFill>
                  <a:srgbClr val="FFFF00"/>
                </a:solidFill>
                <a:latin typeface="Times New Roman" panose="02020603050405020304" pitchFamily="18" charset="0"/>
                <a:cs typeface="Times New Roman" panose="02020603050405020304" pitchFamily="18" charset="0"/>
              </a:rPr>
              <a:t>nào</a:t>
            </a:r>
            <a:r>
              <a:rPr lang="vi-VN" sz="6600" b="1" dirty="0">
                <a:solidFill>
                  <a:srgbClr val="FFFF00"/>
                </a:solidFill>
                <a:latin typeface="Times New Roman" panose="02020603050405020304" pitchFamily="18" charset="0"/>
                <a:cs typeface="Times New Roman" panose="02020603050405020304" pitchFamily="18" charset="0"/>
              </a:rPr>
              <a:t>?</a:t>
            </a:r>
            <a:endParaRPr lang="en-US" sz="6600" b="1" dirty="0">
              <a:solidFill>
                <a:srgbClr val="FFFF00"/>
              </a:solidFill>
              <a:latin typeface="Times New Roman" panose="02020603050405020304" pitchFamily="18" charset="0"/>
              <a:cs typeface="Times New Roman" panose="02020603050405020304" pitchFamily="18" charset="0"/>
            </a:endParaRPr>
          </a:p>
          <a:p>
            <a:pPr algn="ctr">
              <a:spcBef>
                <a:spcPts val="1800"/>
              </a:spcBef>
              <a:spcAft>
                <a:spcPts val="1800"/>
              </a:spcAft>
            </a:pP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71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3111</TotalTime>
  <Words>3681</Words>
  <Application>Microsoft Office PowerPoint</Application>
  <PresentationFormat>Màn hình rộng</PresentationFormat>
  <Paragraphs>230</Paragraphs>
  <Slides>20</Slides>
  <Notes>18</Notes>
  <HiddenSlides>0</HiddenSlides>
  <MMClips>1</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20</vt:i4>
      </vt:variant>
    </vt:vector>
  </HeadingPairs>
  <TitlesOfParts>
    <vt:vector size="29" baseType="lpstr">
      <vt:lpstr>Arial</vt:lpstr>
      <vt:lpstr>Calibri</vt:lpstr>
      <vt:lpstr>Calibri Light</vt:lpstr>
      <vt:lpstr>Cambria Math</vt:lpstr>
      <vt:lpstr>Segoe UI</vt:lpstr>
      <vt:lpstr>Tahoma</vt:lpstr>
      <vt:lpstr>Times New Roman</vt:lpstr>
      <vt:lpstr>Wingdings</vt:lpstr>
      <vt:lpstr>Office Theme</vt:lpstr>
      <vt:lpstr>Bản trình bày PowerPoint</vt:lpstr>
      <vt:lpstr>Nội dung</vt:lpstr>
      <vt:lpstr>Mô hình phân biệt và học có giám sát</vt:lpstr>
      <vt:lpstr>Mô hình sinh và học không giám sát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GANs và Ứng dụng</dc:title>
  <dc:creator>fuufuu</dc:creator>
  <cp:lastModifiedBy>fuufuu</cp:lastModifiedBy>
  <cp:revision>41</cp:revision>
  <dcterms:created xsi:type="dcterms:W3CDTF">2017-12-27T02:18:05Z</dcterms:created>
  <dcterms:modified xsi:type="dcterms:W3CDTF">2018-01-05T03:51:35Z</dcterms:modified>
</cp:coreProperties>
</file>